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8" r:id="rId2"/>
    <p:sldId id="259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96" r:id="rId17"/>
    <p:sldId id="297" r:id="rId18"/>
    <p:sldId id="274" r:id="rId19"/>
    <p:sldId id="275" r:id="rId20"/>
    <p:sldId id="288" r:id="rId21"/>
    <p:sldId id="289" r:id="rId22"/>
    <p:sldId id="276" r:id="rId23"/>
    <p:sldId id="277" r:id="rId24"/>
    <p:sldId id="278" r:id="rId25"/>
    <p:sldId id="290" r:id="rId26"/>
    <p:sldId id="279" r:id="rId27"/>
    <p:sldId id="280" r:id="rId28"/>
    <p:sldId id="281" r:id="rId29"/>
    <p:sldId id="282" r:id="rId30"/>
    <p:sldId id="284" r:id="rId31"/>
    <p:sldId id="283" r:id="rId32"/>
    <p:sldId id="285" r:id="rId33"/>
    <p:sldId id="298" r:id="rId34"/>
    <p:sldId id="299" r:id="rId35"/>
    <p:sldId id="287" r:id="rId36"/>
    <p:sldId id="291" r:id="rId37"/>
    <p:sldId id="295" r:id="rId38"/>
    <p:sldId id="292" r:id="rId39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6" autoAdjust="0"/>
    <p:restoredTop sz="94660"/>
  </p:normalViewPr>
  <p:slideViewPr>
    <p:cSldViewPr>
      <p:cViewPr varScale="1">
        <p:scale>
          <a:sx n="109" d="100"/>
          <a:sy n="109" d="100"/>
        </p:scale>
        <p:origin x="1710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image" Target="../media/image20.jp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image" Target="../media/image20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A7E595-91B9-48EC-A873-77AC65DF4EDB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6BF92C80-D8AB-44BD-95FE-7CAB5239F63D}">
      <dgm:prSet/>
      <dgm:spPr/>
      <dgm:t>
        <a:bodyPr/>
        <a:lstStyle/>
        <a:p>
          <a:pPr rtl="0"/>
          <a:r>
            <a:rPr lang="tr-TR" b="1" smtClean="0"/>
            <a:t>Bu anne-baba tutumunda aşırı hoşgörü ve düşkünlük vardır. Evde patron çocuktur ve her dediği yapılır. </a:t>
          </a:r>
          <a:endParaRPr lang="tr-TR"/>
        </a:p>
      </dgm:t>
    </dgm:pt>
    <dgm:pt modelId="{3E400122-1F77-47C2-BE49-36F0FCBC8498}" type="parTrans" cxnId="{0E68A06B-DC2E-4EE4-8DD1-D4E2583F0307}">
      <dgm:prSet/>
      <dgm:spPr/>
      <dgm:t>
        <a:bodyPr/>
        <a:lstStyle/>
        <a:p>
          <a:endParaRPr lang="tr-TR"/>
        </a:p>
      </dgm:t>
    </dgm:pt>
    <dgm:pt modelId="{A74AABB8-52E7-41FA-86B0-86CE5CFAA5CA}" type="sibTrans" cxnId="{0E68A06B-DC2E-4EE4-8DD1-D4E2583F0307}">
      <dgm:prSet/>
      <dgm:spPr/>
      <dgm:t>
        <a:bodyPr/>
        <a:lstStyle/>
        <a:p>
          <a:endParaRPr lang="tr-TR"/>
        </a:p>
      </dgm:t>
    </dgm:pt>
    <dgm:pt modelId="{A3F27F47-4067-4276-A7C1-9E292EFD4C20}">
      <dgm:prSet/>
      <dgm:spPr/>
      <dgm:t>
        <a:bodyPr/>
        <a:lstStyle/>
        <a:p>
          <a:pPr rtl="0"/>
          <a:r>
            <a:rPr lang="tr-TR" b="1" smtClean="0"/>
            <a:t>Çocuk, daima diğerlerinin dikkatini çekmek ve kendisine hizmet edilmesini ister. </a:t>
          </a:r>
          <a:endParaRPr lang="tr-TR"/>
        </a:p>
      </dgm:t>
    </dgm:pt>
    <dgm:pt modelId="{1F2508D0-37F9-4900-968D-93CE6AD3DDF8}" type="parTrans" cxnId="{EB881D48-00D2-46D6-885C-7CE3C63FD421}">
      <dgm:prSet/>
      <dgm:spPr/>
      <dgm:t>
        <a:bodyPr/>
        <a:lstStyle/>
        <a:p>
          <a:endParaRPr lang="tr-TR"/>
        </a:p>
      </dgm:t>
    </dgm:pt>
    <dgm:pt modelId="{65BF9F09-5DF6-44DE-AF40-E6D91387A0AE}" type="sibTrans" cxnId="{EB881D48-00D2-46D6-885C-7CE3C63FD421}">
      <dgm:prSet/>
      <dgm:spPr/>
      <dgm:t>
        <a:bodyPr/>
        <a:lstStyle/>
        <a:p>
          <a:endParaRPr lang="tr-TR"/>
        </a:p>
      </dgm:t>
    </dgm:pt>
    <dgm:pt modelId="{9EA14D84-768B-4FAC-ACCB-E323C472BCD8}">
      <dgm:prSet/>
      <dgm:spPr/>
      <dgm:t>
        <a:bodyPr/>
        <a:lstStyle/>
        <a:p>
          <a:pPr rtl="0"/>
          <a:r>
            <a:rPr lang="tr-TR" b="1" dirty="0" smtClean="0"/>
            <a:t>Bu tutumla yetişen çocuklarda doyumsuzluk ve bir iç boşluk vardır. </a:t>
          </a:r>
          <a:endParaRPr lang="tr-TR" dirty="0"/>
        </a:p>
      </dgm:t>
    </dgm:pt>
    <dgm:pt modelId="{839DACEF-5617-4C01-B2C8-36BE9ED90151}" type="parTrans" cxnId="{513A74AF-95F8-4C30-8A71-C27E5A6B1682}">
      <dgm:prSet/>
      <dgm:spPr/>
      <dgm:t>
        <a:bodyPr/>
        <a:lstStyle/>
        <a:p>
          <a:endParaRPr lang="tr-TR"/>
        </a:p>
      </dgm:t>
    </dgm:pt>
    <dgm:pt modelId="{9A80BF2C-D289-4B8C-B1E8-7E3AE3359096}" type="sibTrans" cxnId="{513A74AF-95F8-4C30-8A71-C27E5A6B1682}">
      <dgm:prSet/>
      <dgm:spPr/>
      <dgm:t>
        <a:bodyPr/>
        <a:lstStyle/>
        <a:p>
          <a:endParaRPr lang="tr-TR"/>
        </a:p>
      </dgm:t>
    </dgm:pt>
    <dgm:pt modelId="{98C42625-776C-4C6E-87D5-B4030BB4D38F}" type="pres">
      <dgm:prSet presAssocID="{82A7E595-91B9-48EC-A873-77AC65DF4ED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A176821E-C4A3-4E17-B728-67130923064D}" type="pres">
      <dgm:prSet presAssocID="{6BF92C80-D8AB-44BD-95FE-7CAB5239F63D}" presName="node" presStyleLbl="node1" presStyleIdx="0" presStyleCnt="3" custScaleY="22331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FB09AB1-390B-4189-ADDB-B813D31C195A}" type="pres">
      <dgm:prSet presAssocID="{A74AABB8-52E7-41FA-86B0-86CE5CFAA5CA}" presName="sibTrans" presStyleLbl="sibTrans2D1" presStyleIdx="0" presStyleCnt="2"/>
      <dgm:spPr/>
      <dgm:t>
        <a:bodyPr/>
        <a:lstStyle/>
        <a:p>
          <a:endParaRPr lang="tr-TR"/>
        </a:p>
      </dgm:t>
    </dgm:pt>
    <dgm:pt modelId="{30173A90-B375-43A4-AFC3-FBE00FAF6CA7}" type="pres">
      <dgm:prSet presAssocID="{A74AABB8-52E7-41FA-86B0-86CE5CFAA5CA}" presName="connectorText" presStyleLbl="sibTrans2D1" presStyleIdx="0" presStyleCnt="2"/>
      <dgm:spPr/>
      <dgm:t>
        <a:bodyPr/>
        <a:lstStyle/>
        <a:p>
          <a:endParaRPr lang="tr-TR"/>
        </a:p>
      </dgm:t>
    </dgm:pt>
    <dgm:pt modelId="{18A1F043-6675-43AF-8E42-F4DA93676915}" type="pres">
      <dgm:prSet presAssocID="{A3F27F47-4067-4276-A7C1-9E292EFD4C20}" presName="node" presStyleLbl="node1" presStyleIdx="1" presStyleCnt="3" custScaleY="22415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E6A41A5-8C4A-4560-85C7-01ECF48AF5CC}" type="pres">
      <dgm:prSet presAssocID="{65BF9F09-5DF6-44DE-AF40-E6D91387A0AE}" presName="sibTrans" presStyleLbl="sibTrans2D1" presStyleIdx="1" presStyleCnt="2"/>
      <dgm:spPr/>
      <dgm:t>
        <a:bodyPr/>
        <a:lstStyle/>
        <a:p>
          <a:endParaRPr lang="tr-TR"/>
        </a:p>
      </dgm:t>
    </dgm:pt>
    <dgm:pt modelId="{2AC3A21A-2519-4AE9-A02D-60EFEA5CAAA7}" type="pres">
      <dgm:prSet presAssocID="{65BF9F09-5DF6-44DE-AF40-E6D91387A0AE}" presName="connectorText" presStyleLbl="sibTrans2D1" presStyleIdx="1" presStyleCnt="2"/>
      <dgm:spPr/>
      <dgm:t>
        <a:bodyPr/>
        <a:lstStyle/>
        <a:p>
          <a:endParaRPr lang="tr-TR"/>
        </a:p>
      </dgm:t>
    </dgm:pt>
    <dgm:pt modelId="{A0FE28E1-9C71-43AF-9AF6-DE04562BA825}" type="pres">
      <dgm:prSet presAssocID="{9EA14D84-768B-4FAC-ACCB-E323C472BCD8}" presName="node" presStyleLbl="node1" presStyleIdx="2" presStyleCnt="3" custScaleY="23282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513A74AF-95F8-4C30-8A71-C27E5A6B1682}" srcId="{82A7E595-91B9-48EC-A873-77AC65DF4EDB}" destId="{9EA14D84-768B-4FAC-ACCB-E323C472BCD8}" srcOrd="2" destOrd="0" parTransId="{839DACEF-5617-4C01-B2C8-36BE9ED90151}" sibTransId="{9A80BF2C-D289-4B8C-B1E8-7E3AE3359096}"/>
    <dgm:cxn modelId="{8923B0C2-5362-4CC6-AFB5-5E665C7BA086}" type="presOf" srcId="{65BF9F09-5DF6-44DE-AF40-E6D91387A0AE}" destId="{2AC3A21A-2519-4AE9-A02D-60EFEA5CAAA7}" srcOrd="1" destOrd="0" presId="urn:microsoft.com/office/officeart/2005/8/layout/process1"/>
    <dgm:cxn modelId="{2518D41A-5BC3-4C69-93A1-AD7DE5469169}" type="presOf" srcId="{65BF9F09-5DF6-44DE-AF40-E6D91387A0AE}" destId="{9E6A41A5-8C4A-4560-85C7-01ECF48AF5CC}" srcOrd="0" destOrd="0" presId="urn:microsoft.com/office/officeart/2005/8/layout/process1"/>
    <dgm:cxn modelId="{0E68A06B-DC2E-4EE4-8DD1-D4E2583F0307}" srcId="{82A7E595-91B9-48EC-A873-77AC65DF4EDB}" destId="{6BF92C80-D8AB-44BD-95FE-7CAB5239F63D}" srcOrd="0" destOrd="0" parTransId="{3E400122-1F77-47C2-BE49-36F0FCBC8498}" sibTransId="{A74AABB8-52E7-41FA-86B0-86CE5CFAA5CA}"/>
    <dgm:cxn modelId="{6A5949D7-3C01-4387-8BA0-127E702D74DE}" type="presOf" srcId="{A74AABB8-52E7-41FA-86B0-86CE5CFAA5CA}" destId="{BFB09AB1-390B-4189-ADDB-B813D31C195A}" srcOrd="0" destOrd="0" presId="urn:microsoft.com/office/officeart/2005/8/layout/process1"/>
    <dgm:cxn modelId="{C28A6608-9AF4-48F0-9735-6673888ECE86}" type="presOf" srcId="{A3F27F47-4067-4276-A7C1-9E292EFD4C20}" destId="{18A1F043-6675-43AF-8E42-F4DA93676915}" srcOrd="0" destOrd="0" presId="urn:microsoft.com/office/officeart/2005/8/layout/process1"/>
    <dgm:cxn modelId="{EB881D48-00D2-46D6-885C-7CE3C63FD421}" srcId="{82A7E595-91B9-48EC-A873-77AC65DF4EDB}" destId="{A3F27F47-4067-4276-A7C1-9E292EFD4C20}" srcOrd="1" destOrd="0" parTransId="{1F2508D0-37F9-4900-968D-93CE6AD3DDF8}" sibTransId="{65BF9F09-5DF6-44DE-AF40-E6D91387A0AE}"/>
    <dgm:cxn modelId="{27E1F684-BFE9-4CC5-AC88-9EF62C94CAC8}" type="presOf" srcId="{9EA14D84-768B-4FAC-ACCB-E323C472BCD8}" destId="{A0FE28E1-9C71-43AF-9AF6-DE04562BA825}" srcOrd="0" destOrd="0" presId="urn:microsoft.com/office/officeart/2005/8/layout/process1"/>
    <dgm:cxn modelId="{7A5191B6-DF5A-449F-BFF1-6F5A12A83720}" type="presOf" srcId="{82A7E595-91B9-48EC-A873-77AC65DF4EDB}" destId="{98C42625-776C-4C6E-87D5-B4030BB4D38F}" srcOrd="0" destOrd="0" presId="urn:microsoft.com/office/officeart/2005/8/layout/process1"/>
    <dgm:cxn modelId="{3E06DAA0-0760-450F-8B75-E0BC8EB2DF82}" type="presOf" srcId="{6BF92C80-D8AB-44BD-95FE-7CAB5239F63D}" destId="{A176821E-C4A3-4E17-B728-67130923064D}" srcOrd="0" destOrd="0" presId="urn:microsoft.com/office/officeart/2005/8/layout/process1"/>
    <dgm:cxn modelId="{E87E0A17-49AF-4DEB-B653-1CDC8C267192}" type="presOf" srcId="{A74AABB8-52E7-41FA-86B0-86CE5CFAA5CA}" destId="{30173A90-B375-43A4-AFC3-FBE00FAF6CA7}" srcOrd="1" destOrd="0" presId="urn:microsoft.com/office/officeart/2005/8/layout/process1"/>
    <dgm:cxn modelId="{9A67AB8C-8F07-4AB0-AADB-38CC30061737}" type="presParOf" srcId="{98C42625-776C-4C6E-87D5-B4030BB4D38F}" destId="{A176821E-C4A3-4E17-B728-67130923064D}" srcOrd="0" destOrd="0" presId="urn:microsoft.com/office/officeart/2005/8/layout/process1"/>
    <dgm:cxn modelId="{957BE0E1-E397-4E00-9A91-6367A9FB939C}" type="presParOf" srcId="{98C42625-776C-4C6E-87D5-B4030BB4D38F}" destId="{BFB09AB1-390B-4189-ADDB-B813D31C195A}" srcOrd="1" destOrd="0" presId="urn:microsoft.com/office/officeart/2005/8/layout/process1"/>
    <dgm:cxn modelId="{32B17E0E-4CEE-4034-B33F-B8C80CB8B1CC}" type="presParOf" srcId="{BFB09AB1-390B-4189-ADDB-B813D31C195A}" destId="{30173A90-B375-43A4-AFC3-FBE00FAF6CA7}" srcOrd="0" destOrd="0" presId="urn:microsoft.com/office/officeart/2005/8/layout/process1"/>
    <dgm:cxn modelId="{7A1E9B24-7F3F-4755-813A-99F8443289B1}" type="presParOf" srcId="{98C42625-776C-4C6E-87D5-B4030BB4D38F}" destId="{18A1F043-6675-43AF-8E42-F4DA93676915}" srcOrd="2" destOrd="0" presId="urn:microsoft.com/office/officeart/2005/8/layout/process1"/>
    <dgm:cxn modelId="{54FEF3E4-C167-4638-9F9C-2A2CA1063D44}" type="presParOf" srcId="{98C42625-776C-4C6E-87D5-B4030BB4D38F}" destId="{9E6A41A5-8C4A-4560-85C7-01ECF48AF5CC}" srcOrd="3" destOrd="0" presId="urn:microsoft.com/office/officeart/2005/8/layout/process1"/>
    <dgm:cxn modelId="{A45AB00E-29F6-4E9B-AD4F-64D399F12238}" type="presParOf" srcId="{9E6A41A5-8C4A-4560-85C7-01ECF48AF5CC}" destId="{2AC3A21A-2519-4AE9-A02D-60EFEA5CAAA7}" srcOrd="0" destOrd="0" presId="urn:microsoft.com/office/officeart/2005/8/layout/process1"/>
    <dgm:cxn modelId="{DFC3C109-067B-4D40-A354-3970B5CA2CB1}" type="presParOf" srcId="{98C42625-776C-4C6E-87D5-B4030BB4D38F}" destId="{A0FE28E1-9C71-43AF-9AF6-DE04562BA825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EFF5542-7DF8-434C-B2E0-67D09B807EAF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E9B85DC9-53BD-416D-8483-26334B7E734C}">
      <dgm:prSet/>
      <dgm:spPr/>
      <dgm:t>
        <a:bodyPr/>
        <a:lstStyle/>
        <a:p>
          <a:pPr rtl="0"/>
          <a:r>
            <a:rPr lang="tr-TR" b="1" smtClean="0"/>
            <a:t>Tutarsız Anne-Baba Tutumu Anne-baba tutumları arasında en olumsuz tutumdur.</a:t>
          </a:r>
          <a:endParaRPr lang="tr-TR"/>
        </a:p>
      </dgm:t>
    </dgm:pt>
    <dgm:pt modelId="{DB5C1B80-ADD3-4108-8D3C-EBD76869A20E}" type="parTrans" cxnId="{C0B46030-BA35-4ED4-B69F-E229A85A5802}">
      <dgm:prSet/>
      <dgm:spPr/>
      <dgm:t>
        <a:bodyPr/>
        <a:lstStyle/>
        <a:p>
          <a:endParaRPr lang="tr-TR"/>
        </a:p>
      </dgm:t>
    </dgm:pt>
    <dgm:pt modelId="{73EA6310-B490-4581-8434-F20672E50998}" type="sibTrans" cxnId="{C0B46030-BA35-4ED4-B69F-E229A85A5802}">
      <dgm:prSet/>
      <dgm:spPr/>
      <dgm:t>
        <a:bodyPr/>
        <a:lstStyle/>
        <a:p>
          <a:endParaRPr lang="tr-TR"/>
        </a:p>
      </dgm:t>
    </dgm:pt>
    <dgm:pt modelId="{2DD662EF-8AC8-4FCE-9EE1-402D0A3295BC}">
      <dgm:prSet/>
      <dgm:spPr/>
      <dgm:t>
        <a:bodyPr/>
        <a:lstStyle/>
        <a:p>
          <a:pPr rtl="0"/>
          <a:r>
            <a:rPr lang="tr-TR" b="1" smtClean="0"/>
            <a:t>Bu tutumda anne baba yukarıda sayılan anne-baba tutumlarını zaman zaman uygular. </a:t>
          </a:r>
          <a:endParaRPr lang="tr-TR"/>
        </a:p>
      </dgm:t>
    </dgm:pt>
    <dgm:pt modelId="{34926AB4-E864-4A51-A047-299AB3436026}" type="parTrans" cxnId="{ABAF5ABE-B2AA-4D94-9141-EAF77DFE01C9}">
      <dgm:prSet/>
      <dgm:spPr/>
      <dgm:t>
        <a:bodyPr/>
        <a:lstStyle/>
        <a:p>
          <a:endParaRPr lang="tr-TR"/>
        </a:p>
      </dgm:t>
    </dgm:pt>
    <dgm:pt modelId="{87DFCE58-A41D-427D-AD03-40FB3C74B4F1}" type="sibTrans" cxnId="{ABAF5ABE-B2AA-4D94-9141-EAF77DFE01C9}">
      <dgm:prSet/>
      <dgm:spPr/>
      <dgm:t>
        <a:bodyPr/>
        <a:lstStyle/>
        <a:p>
          <a:endParaRPr lang="tr-TR"/>
        </a:p>
      </dgm:t>
    </dgm:pt>
    <dgm:pt modelId="{A83DCB93-2732-4B15-8C65-C5B59384FA20}">
      <dgm:prSet/>
      <dgm:spPr/>
      <dgm:t>
        <a:bodyPr/>
        <a:lstStyle/>
        <a:p>
          <a:pPr rtl="0"/>
          <a:r>
            <a:rPr lang="tr-TR" b="1" dirty="0" smtClean="0"/>
            <a:t>Belli bir tavır ve tutarlılık yoktur.  Bu durum çocuğu olumsuz yönde etkiler. </a:t>
          </a:r>
          <a:endParaRPr lang="tr-TR" dirty="0"/>
        </a:p>
      </dgm:t>
    </dgm:pt>
    <dgm:pt modelId="{9E111362-381B-448A-AE51-A4F73CD4E598}" type="parTrans" cxnId="{D5CAA26E-6841-456D-85D3-4BEC9DA3F26A}">
      <dgm:prSet/>
      <dgm:spPr/>
      <dgm:t>
        <a:bodyPr/>
        <a:lstStyle/>
        <a:p>
          <a:endParaRPr lang="tr-TR"/>
        </a:p>
      </dgm:t>
    </dgm:pt>
    <dgm:pt modelId="{8B47FDE7-8803-4A8E-960B-3BAF8C7C538C}" type="sibTrans" cxnId="{D5CAA26E-6841-456D-85D3-4BEC9DA3F26A}">
      <dgm:prSet/>
      <dgm:spPr/>
      <dgm:t>
        <a:bodyPr/>
        <a:lstStyle/>
        <a:p>
          <a:endParaRPr lang="tr-TR"/>
        </a:p>
      </dgm:t>
    </dgm:pt>
    <dgm:pt modelId="{2C651111-952F-4EFA-9A0D-A2AB266AE77D}" type="pres">
      <dgm:prSet presAssocID="{FEFF5542-7DF8-434C-B2E0-67D09B807EA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C7D675DF-3158-4D08-9ECB-B0DFC52D9C47}" type="pres">
      <dgm:prSet presAssocID="{E9B85DC9-53BD-416D-8483-26334B7E734C}" presName="node" presStyleLbl="node1" presStyleIdx="0" presStyleCnt="3" custScaleY="25271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FFC089B-0E4C-4175-9707-4FC61430806D}" type="pres">
      <dgm:prSet presAssocID="{73EA6310-B490-4581-8434-F20672E50998}" presName="sibTrans" presStyleLbl="sibTrans2D1" presStyleIdx="0" presStyleCnt="2"/>
      <dgm:spPr/>
      <dgm:t>
        <a:bodyPr/>
        <a:lstStyle/>
        <a:p>
          <a:endParaRPr lang="tr-TR"/>
        </a:p>
      </dgm:t>
    </dgm:pt>
    <dgm:pt modelId="{E75DE463-ECF9-4F4A-9A10-C0A37FE68D76}" type="pres">
      <dgm:prSet presAssocID="{73EA6310-B490-4581-8434-F20672E50998}" presName="connectorText" presStyleLbl="sibTrans2D1" presStyleIdx="0" presStyleCnt="2"/>
      <dgm:spPr/>
      <dgm:t>
        <a:bodyPr/>
        <a:lstStyle/>
        <a:p>
          <a:endParaRPr lang="tr-TR"/>
        </a:p>
      </dgm:t>
    </dgm:pt>
    <dgm:pt modelId="{CB67D3C3-9585-4242-A634-0BCE22614BA2}" type="pres">
      <dgm:prSet presAssocID="{2DD662EF-8AC8-4FCE-9EE1-402D0A3295BC}" presName="node" presStyleLbl="node1" presStyleIdx="1" presStyleCnt="3" custScaleY="26206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2CD2701-CD1F-4C0A-9C7C-B6F9854F995D}" type="pres">
      <dgm:prSet presAssocID="{87DFCE58-A41D-427D-AD03-40FB3C74B4F1}" presName="sibTrans" presStyleLbl="sibTrans2D1" presStyleIdx="1" presStyleCnt="2"/>
      <dgm:spPr/>
      <dgm:t>
        <a:bodyPr/>
        <a:lstStyle/>
        <a:p>
          <a:endParaRPr lang="tr-TR"/>
        </a:p>
      </dgm:t>
    </dgm:pt>
    <dgm:pt modelId="{AE501888-A6B7-447A-9AE4-D4FFC1309660}" type="pres">
      <dgm:prSet presAssocID="{87DFCE58-A41D-427D-AD03-40FB3C74B4F1}" presName="connectorText" presStyleLbl="sibTrans2D1" presStyleIdx="1" presStyleCnt="2"/>
      <dgm:spPr/>
      <dgm:t>
        <a:bodyPr/>
        <a:lstStyle/>
        <a:p>
          <a:endParaRPr lang="tr-TR"/>
        </a:p>
      </dgm:t>
    </dgm:pt>
    <dgm:pt modelId="{331F06D3-8DA1-402B-8174-D7D6C213575F}" type="pres">
      <dgm:prSet presAssocID="{A83DCB93-2732-4B15-8C65-C5B59384FA20}" presName="node" presStyleLbl="node1" presStyleIdx="2" presStyleCnt="3" custScaleY="26206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F63875B1-6384-4304-ADCF-788551C208C3}" type="presOf" srcId="{FEFF5542-7DF8-434C-B2E0-67D09B807EAF}" destId="{2C651111-952F-4EFA-9A0D-A2AB266AE77D}" srcOrd="0" destOrd="0" presId="urn:microsoft.com/office/officeart/2005/8/layout/process1"/>
    <dgm:cxn modelId="{D5CAA26E-6841-456D-85D3-4BEC9DA3F26A}" srcId="{FEFF5542-7DF8-434C-B2E0-67D09B807EAF}" destId="{A83DCB93-2732-4B15-8C65-C5B59384FA20}" srcOrd="2" destOrd="0" parTransId="{9E111362-381B-448A-AE51-A4F73CD4E598}" sibTransId="{8B47FDE7-8803-4A8E-960B-3BAF8C7C538C}"/>
    <dgm:cxn modelId="{16263260-2AAD-4200-8969-385940923B0D}" type="presOf" srcId="{E9B85DC9-53BD-416D-8483-26334B7E734C}" destId="{C7D675DF-3158-4D08-9ECB-B0DFC52D9C47}" srcOrd="0" destOrd="0" presId="urn:microsoft.com/office/officeart/2005/8/layout/process1"/>
    <dgm:cxn modelId="{A6D7C10F-DEAF-434D-B597-0CECA9D875ED}" type="presOf" srcId="{87DFCE58-A41D-427D-AD03-40FB3C74B4F1}" destId="{AE501888-A6B7-447A-9AE4-D4FFC1309660}" srcOrd="1" destOrd="0" presId="urn:microsoft.com/office/officeart/2005/8/layout/process1"/>
    <dgm:cxn modelId="{887AD030-D752-4BA6-9882-ED943A3FFF3F}" type="presOf" srcId="{73EA6310-B490-4581-8434-F20672E50998}" destId="{5FFC089B-0E4C-4175-9707-4FC61430806D}" srcOrd="0" destOrd="0" presId="urn:microsoft.com/office/officeart/2005/8/layout/process1"/>
    <dgm:cxn modelId="{32F1795A-B4C4-43C2-B7BC-891ADDF50DDB}" type="presOf" srcId="{A83DCB93-2732-4B15-8C65-C5B59384FA20}" destId="{331F06D3-8DA1-402B-8174-D7D6C213575F}" srcOrd="0" destOrd="0" presId="urn:microsoft.com/office/officeart/2005/8/layout/process1"/>
    <dgm:cxn modelId="{252B9138-21F5-42F1-B754-A6AAEF7494B8}" type="presOf" srcId="{87DFCE58-A41D-427D-AD03-40FB3C74B4F1}" destId="{92CD2701-CD1F-4C0A-9C7C-B6F9854F995D}" srcOrd="0" destOrd="0" presId="urn:microsoft.com/office/officeart/2005/8/layout/process1"/>
    <dgm:cxn modelId="{C0B46030-BA35-4ED4-B69F-E229A85A5802}" srcId="{FEFF5542-7DF8-434C-B2E0-67D09B807EAF}" destId="{E9B85DC9-53BD-416D-8483-26334B7E734C}" srcOrd="0" destOrd="0" parTransId="{DB5C1B80-ADD3-4108-8D3C-EBD76869A20E}" sibTransId="{73EA6310-B490-4581-8434-F20672E50998}"/>
    <dgm:cxn modelId="{ABAF5ABE-B2AA-4D94-9141-EAF77DFE01C9}" srcId="{FEFF5542-7DF8-434C-B2E0-67D09B807EAF}" destId="{2DD662EF-8AC8-4FCE-9EE1-402D0A3295BC}" srcOrd="1" destOrd="0" parTransId="{34926AB4-E864-4A51-A047-299AB3436026}" sibTransId="{87DFCE58-A41D-427D-AD03-40FB3C74B4F1}"/>
    <dgm:cxn modelId="{69656671-F214-4FEA-B466-FD0E468D2F82}" type="presOf" srcId="{73EA6310-B490-4581-8434-F20672E50998}" destId="{E75DE463-ECF9-4F4A-9A10-C0A37FE68D76}" srcOrd="1" destOrd="0" presId="urn:microsoft.com/office/officeart/2005/8/layout/process1"/>
    <dgm:cxn modelId="{382F2CD3-5831-4B6B-B889-C5744764D8D6}" type="presOf" srcId="{2DD662EF-8AC8-4FCE-9EE1-402D0A3295BC}" destId="{CB67D3C3-9585-4242-A634-0BCE22614BA2}" srcOrd="0" destOrd="0" presId="urn:microsoft.com/office/officeart/2005/8/layout/process1"/>
    <dgm:cxn modelId="{C6ADD086-74BA-43DC-AB33-5A9AE0207E36}" type="presParOf" srcId="{2C651111-952F-4EFA-9A0D-A2AB266AE77D}" destId="{C7D675DF-3158-4D08-9ECB-B0DFC52D9C47}" srcOrd="0" destOrd="0" presId="urn:microsoft.com/office/officeart/2005/8/layout/process1"/>
    <dgm:cxn modelId="{08761BD1-FE4A-435E-9EA5-0B57A019D4E4}" type="presParOf" srcId="{2C651111-952F-4EFA-9A0D-A2AB266AE77D}" destId="{5FFC089B-0E4C-4175-9707-4FC61430806D}" srcOrd="1" destOrd="0" presId="urn:microsoft.com/office/officeart/2005/8/layout/process1"/>
    <dgm:cxn modelId="{475476B5-EE5A-4AF6-981C-AB34F72C8B97}" type="presParOf" srcId="{5FFC089B-0E4C-4175-9707-4FC61430806D}" destId="{E75DE463-ECF9-4F4A-9A10-C0A37FE68D76}" srcOrd="0" destOrd="0" presId="urn:microsoft.com/office/officeart/2005/8/layout/process1"/>
    <dgm:cxn modelId="{BBC556DA-959E-4F97-B60E-29263C47614A}" type="presParOf" srcId="{2C651111-952F-4EFA-9A0D-A2AB266AE77D}" destId="{CB67D3C3-9585-4242-A634-0BCE22614BA2}" srcOrd="2" destOrd="0" presId="urn:microsoft.com/office/officeart/2005/8/layout/process1"/>
    <dgm:cxn modelId="{7A73C29D-5C04-4062-BD88-C72C483C22FC}" type="presParOf" srcId="{2C651111-952F-4EFA-9A0D-A2AB266AE77D}" destId="{92CD2701-CD1F-4C0A-9C7C-B6F9854F995D}" srcOrd="3" destOrd="0" presId="urn:microsoft.com/office/officeart/2005/8/layout/process1"/>
    <dgm:cxn modelId="{CCF89839-14F8-4FEC-99AE-D22CE3A5E132}" type="presParOf" srcId="{92CD2701-CD1F-4C0A-9C7C-B6F9854F995D}" destId="{AE501888-A6B7-447A-9AE4-D4FFC1309660}" srcOrd="0" destOrd="0" presId="urn:microsoft.com/office/officeart/2005/8/layout/process1"/>
    <dgm:cxn modelId="{0EB1F489-C856-407A-AB55-96B45B0DD12F}" type="presParOf" srcId="{2C651111-952F-4EFA-9A0D-A2AB266AE77D}" destId="{331F06D3-8DA1-402B-8174-D7D6C213575F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C3681F1-6068-4B79-B2CA-EEAD7FDDF377}" type="doc">
      <dgm:prSet loTypeId="urn:microsoft.com/office/officeart/2005/8/layout/hProcess9" loCatId="process" qsTypeId="urn:microsoft.com/office/officeart/2005/8/quickstyle/simple1" qsCatId="simple" csTypeId="urn:microsoft.com/office/officeart/2005/8/colors/accent6_3" csCatId="accent6" phldr="1"/>
      <dgm:spPr/>
      <dgm:t>
        <a:bodyPr/>
        <a:lstStyle/>
        <a:p>
          <a:endParaRPr lang="tr-TR"/>
        </a:p>
      </dgm:t>
    </dgm:pt>
    <dgm:pt modelId="{10E7CAA0-22DB-47DF-B833-096ED7DF6FE1}">
      <dgm:prSet/>
      <dgm:spPr/>
      <dgm:t>
        <a:bodyPr/>
        <a:lstStyle/>
        <a:p>
          <a:pPr rtl="0"/>
          <a:r>
            <a:rPr lang="tr-TR" b="1" dirty="0" smtClean="0">
              <a:solidFill>
                <a:schemeClr val="tx1"/>
              </a:solidFill>
            </a:rPr>
            <a:t>Çocuğunuzu hiçbir zaman başka çocuklarla kıyaslamayın, örnek göstermeyin.</a:t>
          </a:r>
          <a:r>
            <a:rPr lang="tr-TR" dirty="0" smtClean="0">
              <a:solidFill>
                <a:schemeClr val="tx1"/>
              </a:solidFill>
            </a:rPr>
            <a:t> </a:t>
          </a:r>
          <a:endParaRPr lang="tr-TR" dirty="0">
            <a:solidFill>
              <a:schemeClr val="tx1"/>
            </a:solidFill>
          </a:endParaRPr>
        </a:p>
      </dgm:t>
    </dgm:pt>
    <dgm:pt modelId="{81CD8540-0EC6-40B4-B3B8-2D2CE2ACF0F8}" type="parTrans" cxnId="{4D3DADA1-7E0F-4E0E-A2F4-1E045774F1FA}">
      <dgm:prSet/>
      <dgm:spPr/>
      <dgm:t>
        <a:bodyPr/>
        <a:lstStyle/>
        <a:p>
          <a:endParaRPr lang="tr-TR"/>
        </a:p>
      </dgm:t>
    </dgm:pt>
    <dgm:pt modelId="{B00796A7-5442-4F73-B448-902E9622B9D8}" type="sibTrans" cxnId="{4D3DADA1-7E0F-4E0E-A2F4-1E045774F1FA}">
      <dgm:prSet/>
      <dgm:spPr/>
      <dgm:t>
        <a:bodyPr/>
        <a:lstStyle/>
        <a:p>
          <a:endParaRPr lang="tr-TR"/>
        </a:p>
      </dgm:t>
    </dgm:pt>
    <dgm:pt modelId="{A63C372C-0610-4CFF-A030-F62F441D8619}">
      <dgm:prSet/>
      <dgm:spPr/>
      <dgm:t>
        <a:bodyPr/>
        <a:lstStyle/>
        <a:p>
          <a:pPr rtl="0"/>
          <a:r>
            <a:rPr lang="tr-TR" b="1" dirty="0" smtClean="0">
              <a:solidFill>
                <a:schemeClr val="tx1"/>
              </a:solidFill>
            </a:rPr>
            <a:t>Eşiniz veya çocuğunuz sizi başkalarıyla kıyasladığında ne hissediyorsanız, çocuğunuz da onu hisseder.</a:t>
          </a:r>
          <a:endParaRPr lang="tr-TR" b="1" dirty="0">
            <a:solidFill>
              <a:schemeClr val="tx1"/>
            </a:solidFill>
          </a:endParaRPr>
        </a:p>
      </dgm:t>
    </dgm:pt>
    <dgm:pt modelId="{F0FCDC4E-16ED-4560-835C-7D6093EB754E}" type="parTrans" cxnId="{CF784EF1-79FD-4F02-8B7F-B2ED04FE44B1}">
      <dgm:prSet/>
      <dgm:spPr/>
      <dgm:t>
        <a:bodyPr/>
        <a:lstStyle/>
        <a:p>
          <a:endParaRPr lang="tr-TR"/>
        </a:p>
      </dgm:t>
    </dgm:pt>
    <dgm:pt modelId="{D85B473B-7A59-4AA9-957E-B5B324C1BFA0}" type="sibTrans" cxnId="{CF784EF1-79FD-4F02-8B7F-B2ED04FE44B1}">
      <dgm:prSet/>
      <dgm:spPr/>
      <dgm:t>
        <a:bodyPr/>
        <a:lstStyle/>
        <a:p>
          <a:endParaRPr lang="tr-TR"/>
        </a:p>
      </dgm:t>
    </dgm:pt>
    <dgm:pt modelId="{0B680F62-EFC6-48C6-A38B-BBF2DB17274D}">
      <dgm:prSet/>
      <dgm:spPr/>
      <dgm:t>
        <a:bodyPr/>
        <a:lstStyle/>
        <a:p>
          <a:pPr rtl="0"/>
          <a:r>
            <a:rPr lang="tr-TR" b="1" dirty="0" smtClean="0">
              <a:solidFill>
                <a:schemeClr val="tx1"/>
              </a:solidFill>
            </a:rPr>
            <a:t>Kendi eksiklerini göremez veya aşırı abartır, öfkelenir ,sizi </a:t>
          </a:r>
          <a:r>
            <a:rPr lang="tr-TR" b="1" dirty="0" err="1" smtClean="0">
              <a:solidFill>
                <a:schemeClr val="tx1"/>
              </a:solidFill>
            </a:rPr>
            <a:t>suçlar,motivasyonu</a:t>
          </a:r>
          <a:r>
            <a:rPr lang="tr-TR" b="1" dirty="0" smtClean="0">
              <a:solidFill>
                <a:schemeClr val="tx1"/>
              </a:solidFill>
            </a:rPr>
            <a:t> azalır, kaygısı artar.   </a:t>
          </a:r>
          <a:endParaRPr lang="tr-TR" dirty="0">
            <a:solidFill>
              <a:schemeClr val="tx1"/>
            </a:solidFill>
          </a:endParaRPr>
        </a:p>
      </dgm:t>
    </dgm:pt>
    <dgm:pt modelId="{74842913-5F59-4E4D-9B74-27B6BACD1612}" type="parTrans" cxnId="{F5C8233F-D4DF-4AF9-AB37-C9899EFBE105}">
      <dgm:prSet/>
      <dgm:spPr/>
      <dgm:t>
        <a:bodyPr/>
        <a:lstStyle/>
        <a:p>
          <a:endParaRPr lang="tr-TR"/>
        </a:p>
      </dgm:t>
    </dgm:pt>
    <dgm:pt modelId="{15011A42-C44A-4591-BC54-6BFE08D7FE4F}" type="sibTrans" cxnId="{F5C8233F-D4DF-4AF9-AB37-C9899EFBE105}">
      <dgm:prSet/>
      <dgm:spPr/>
      <dgm:t>
        <a:bodyPr/>
        <a:lstStyle/>
        <a:p>
          <a:endParaRPr lang="tr-TR"/>
        </a:p>
      </dgm:t>
    </dgm:pt>
    <dgm:pt modelId="{4F00F24B-4514-470B-8901-7CF247C57F69}">
      <dgm:prSet/>
      <dgm:spPr/>
      <dgm:t>
        <a:bodyPr/>
        <a:lstStyle/>
        <a:p>
          <a:pPr rtl="0"/>
          <a:r>
            <a:rPr lang="tr-TR" b="1" i="1" dirty="0" smtClean="0">
              <a:solidFill>
                <a:schemeClr val="tx1"/>
              </a:solidFill>
            </a:rPr>
            <a:t>“Amcanın kızı tıbbı kazandı, havasından yanına varılmıyor, aman bizi mahcup etme</a:t>
          </a:r>
          <a:r>
            <a:rPr lang="tr-TR" dirty="0" smtClean="0">
              <a:solidFill>
                <a:schemeClr val="tx1"/>
              </a:solidFill>
            </a:rPr>
            <a:t>.” vb. </a:t>
          </a:r>
          <a:endParaRPr lang="tr-TR" dirty="0">
            <a:solidFill>
              <a:schemeClr val="tx1"/>
            </a:solidFill>
          </a:endParaRPr>
        </a:p>
      </dgm:t>
    </dgm:pt>
    <dgm:pt modelId="{18F25DE2-AE48-4952-8128-9F45A0FDFFD7}" type="parTrans" cxnId="{6088DD20-44D6-429F-932B-E7A3FC4B646E}">
      <dgm:prSet/>
      <dgm:spPr/>
      <dgm:t>
        <a:bodyPr/>
        <a:lstStyle/>
        <a:p>
          <a:endParaRPr lang="tr-TR"/>
        </a:p>
      </dgm:t>
    </dgm:pt>
    <dgm:pt modelId="{E2463346-47F1-4D45-91E3-45ED2875B600}" type="sibTrans" cxnId="{6088DD20-44D6-429F-932B-E7A3FC4B646E}">
      <dgm:prSet/>
      <dgm:spPr/>
      <dgm:t>
        <a:bodyPr/>
        <a:lstStyle/>
        <a:p>
          <a:endParaRPr lang="tr-TR"/>
        </a:p>
      </dgm:t>
    </dgm:pt>
    <dgm:pt modelId="{806F7AAA-8DF8-4120-8083-1A4A5A58D1FE}" type="pres">
      <dgm:prSet presAssocID="{9C3681F1-6068-4B79-B2CA-EEAD7FDDF377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0405762-ECEA-4C0F-8642-2E1E85711C99}" type="pres">
      <dgm:prSet presAssocID="{9C3681F1-6068-4B79-B2CA-EEAD7FDDF377}" presName="arrow" presStyleLbl="bgShp" presStyleIdx="0" presStyleCnt="1"/>
      <dgm:spPr/>
    </dgm:pt>
    <dgm:pt modelId="{71AD203F-9FF5-4897-899D-517FF31564A4}" type="pres">
      <dgm:prSet presAssocID="{9C3681F1-6068-4B79-B2CA-EEAD7FDDF377}" presName="linearProcess" presStyleCnt="0"/>
      <dgm:spPr/>
    </dgm:pt>
    <dgm:pt modelId="{EA326969-AEA9-4C6C-8D0D-08769731D70A}" type="pres">
      <dgm:prSet presAssocID="{10E7CAA0-22DB-47DF-B833-096ED7DF6FE1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5867C86-B635-46C4-AB65-79507076088F}" type="pres">
      <dgm:prSet presAssocID="{B00796A7-5442-4F73-B448-902E9622B9D8}" presName="sibTrans" presStyleCnt="0"/>
      <dgm:spPr/>
    </dgm:pt>
    <dgm:pt modelId="{2130B002-8AC5-4ABD-9145-45B608558F5F}" type="pres">
      <dgm:prSet presAssocID="{A63C372C-0610-4CFF-A030-F62F441D8619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BE1459F-1847-4FA3-AC2C-19168CE37439}" type="pres">
      <dgm:prSet presAssocID="{D85B473B-7A59-4AA9-957E-B5B324C1BFA0}" presName="sibTrans" presStyleCnt="0"/>
      <dgm:spPr/>
    </dgm:pt>
    <dgm:pt modelId="{72983508-6DDC-4BEA-B7F0-94E2988B6B18}" type="pres">
      <dgm:prSet presAssocID="{0B680F62-EFC6-48C6-A38B-BBF2DB17274D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9E56CE1-5A07-46A1-940E-6A11A0F03D4A}" type="pres">
      <dgm:prSet presAssocID="{15011A42-C44A-4591-BC54-6BFE08D7FE4F}" presName="sibTrans" presStyleCnt="0"/>
      <dgm:spPr/>
    </dgm:pt>
    <dgm:pt modelId="{B9B0D3CB-345E-4307-8006-19C9DF238B29}" type="pres">
      <dgm:prSet presAssocID="{4F00F24B-4514-470B-8901-7CF247C57F69}" presName="textNode" presStyleLbl="node1" presStyleIdx="3" presStyleCnt="4" custLinFactNeighborX="-39951" custLinFactNeighborY="-132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CF784EF1-79FD-4F02-8B7F-B2ED04FE44B1}" srcId="{9C3681F1-6068-4B79-B2CA-EEAD7FDDF377}" destId="{A63C372C-0610-4CFF-A030-F62F441D8619}" srcOrd="1" destOrd="0" parTransId="{F0FCDC4E-16ED-4560-835C-7D6093EB754E}" sibTransId="{D85B473B-7A59-4AA9-957E-B5B324C1BFA0}"/>
    <dgm:cxn modelId="{504237A3-83B4-48E2-94CA-CDECB744768B}" type="presOf" srcId="{4F00F24B-4514-470B-8901-7CF247C57F69}" destId="{B9B0D3CB-345E-4307-8006-19C9DF238B29}" srcOrd="0" destOrd="0" presId="urn:microsoft.com/office/officeart/2005/8/layout/hProcess9"/>
    <dgm:cxn modelId="{A2AB266D-9A51-45DB-ADCA-8A2097EBCFFD}" type="presOf" srcId="{0B680F62-EFC6-48C6-A38B-BBF2DB17274D}" destId="{72983508-6DDC-4BEA-B7F0-94E2988B6B18}" srcOrd="0" destOrd="0" presId="urn:microsoft.com/office/officeart/2005/8/layout/hProcess9"/>
    <dgm:cxn modelId="{4D3DADA1-7E0F-4E0E-A2F4-1E045774F1FA}" srcId="{9C3681F1-6068-4B79-B2CA-EEAD7FDDF377}" destId="{10E7CAA0-22DB-47DF-B833-096ED7DF6FE1}" srcOrd="0" destOrd="0" parTransId="{81CD8540-0EC6-40B4-B3B8-2D2CE2ACF0F8}" sibTransId="{B00796A7-5442-4F73-B448-902E9622B9D8}"/>
    <dgm:cxn modelId="{6088DD20-44D6-429F-932B-E7A3FC4B646E}" srcId="{9C3681F1-6068-4B79-B2CA-EEAD7FDDF377}" destId="{4F00F24B-4514-470B-8901-7CF247C57F69}" srcOrd="3" destOrd="0" parTransId="{18F25DE2-AE48-4952-8128-9F45A0FDFFD7}" sibTransId="{E2463346-47F1-4D45-91E3-45ED2875B600}"/>
    <dgm:cxn modelId="{F5C8233F-D4DF-4AF9-AB37-C9899EFBE105}" srcId="{9C3681F1-6068-4B79-B2CA-EEAD7FDDF377}" destId="{0B680F62-EFC6-48C6-A38B-BBF2DB17274D}" srcOrd="2" destOrd="0" parTransId="{74842913-5F59-4E4D-9B74-27B6BACD1612}" sibTransId="{15011A42-C44A-4591-BC54-6BFE08D7FE4F}"/>
    <dgm:cxn modelId="{5114318F-8EAD-48E3-B066-D29368732E97}" type="presOf" srcId="{9C3681F1-6068-4B79-B2CA-EEAD7FDDF377}" destId="{806F7AAA-8DF8-4120-8083-1A4A5A58D1FE}" srcOrd="0" destOrd="0" presId="urn:microsoft.com/office/officeart/2005/8/layout/hProcess9"/>
    <dgm:cxn modelId="{46886548-5C7F-4A20-8C5B-2BFBA52343B8}" type="presOf" srcId="{10E7CAA0-22DB-47DF-B833-096ED7DF6FE1}" destId="{EA326969-AEA9-4C6C-8D0D-08769731D70A}" srcOrd="0" destOrd="0" presId="urn:microsoft.com/office/officeart/2005/8/layout/hProcess9"/>
    <dgm:cxn modelId="{5681266B-2FD9-4632-86F4-98381822D642}" type="presOf" srcId="{A63C372C-0610-4CFF-A030-F62F441D8619}" destId="{2130B002-8AC5-4ABD-9145-45B608558F5F}" srcOrd="0" destOrd="0" presId="urn:microsoft.com/office/officeart/2005/8/layout/hProcess9"/>
    <dgm:cxn modelId="{CC85E7EC-7485-4A02-AB60-450D424D1C6E}" type="presParOf" srcId="{806F7AAA-8DF8-4120-8083-1A4A5A58D1FE}" destId="{90405762-ECEA-4C0F-8642-2E1E85711C99}" srcOrd="0" destOrd="0" presId="urn:microsoft.com/office/officeart/2005/8/layout/hProcess9"/>
    <dgm:cxn modelId="{16804B02-EFE4-4440-B9D4-553CE8EE34CC}" type="presParOf" srcId="{806F7AAA-8DF8-4120-8083-1A4A5A58D1FE}" destId="{71AD203F-9FF5-4897-899D-517FF31564A4}" srcOrd="1" destOrd="0" presId="urn:microsoft.com/office/officeart/2005/8/layout/hProcess9"/>
    <dgm:cxn modelId="{2364754C-D24A-4085-8FA8-8BC036311577}" type="presParOf" srcId="{71AD203F-9FF5-4897-899D-517FF31564A4}" destId="{EA326969-AEA9-4C6C-8D0D-08769731D70A}" srcOrd="0" destOrd="0" presId="urn:microsoft.com/office/officeart/2005/8/layout/hProcess9"/>
    <dgm:cxn modelId="{0DC00FA7-2E9E-4791-B6BA-88308BE0E469}" type="presParOf" srcId="{71AD203F-9FF5-4897-899D-517FF31564A4}" destId="{25867C86-B635-46C4-AB65-79507076088F}" srcOrd="1" destOrd="0" presId="urn:microsoft.com/office/officeart/2005/8/layout/hProcess9"/>
    <dgm:cxn modelId="{4DF24A33-D781-455F-96A2-7FB5BF9FC7C2}" type="presParOf" srcId="{71AD203F-9FF5-4897-899D-517FF31564A4}" destId="{2130B002-8AC5-4ABD-9145-45B608558F5F}" srcOrd="2" destOrd="0" presId="urn:microsoft.com/office/officeart/2005/8/layout/hProcess9"/>
    <dgm:cxn modelId="{69E1EA44-30B8-4D9F-B8C8-D37B4C0B64C0}" type="presParOf" srcId="{71AD203F-9FF5-4897-899D-517FF31564A4}" destId="{ABE1459F-1847-4FA3-AC2C-19168CE37439}" srcOrd="3" destOrd="0" presId="urn:microsoft.com/office/officeart/2005/8/layout/hProcess9"/>
    <dgm:cxn modelId="{92FD69CF-FA35-43D4-B9CA-D9AC21CAB495}" type="presParOf" srcId="{71AD203F-9FF5-4897-899D-517FF31564A4}" destId="{72983508-6DDC-4BEA-B7F0-94E2988B6B18}" srcOrd="4" destOrd="0" presId="urn:microsoft.com/office/officeart/2005/8/layout/hProcess9"/>
    <dgm:cxn modelId="{CFAE1A21-D3AF-427C-94A0-DC46F30E56AD}" type="presParOf" srcId="{71AD203F-9FF5-4897-899D-517FF31564A4}" destId="{49E56CE1-5A07-46A1-940E-6A11A0F03D4A}" srcOrd="5" destOrd="0" presId="urn:microsoft.com/office/officeart/2005/8/layout/hProcess9"/>
    <dgm:cxn modelId="{3315F476-D3E3-4DB6-9E32-66B77688D627}" type="presParOf" srcId="{71AD203F-9FF5-4897-899D-517FF31564A4}" destId="{B9B0D3CB-345E-4307-8006-19C9DF238B29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1F2D357-96C7-47E3-B06F-1868081E937A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8E4F100F-A917-43BF-B2DA-466DD50A7927}">
      <dgm:prSet/>
      <dgm:spPr/>
      <dgm:t>
        <a:bodyPr/>
        <a:lstStyle/>
        <a:p>
          <a:pPr rtl="0"/>
          <a:r>
            <a:rPr lang="tr-TR" b="1" smtClean="0"/>
            <a:t>Çocuğunuz rahat ettiği sürece onun düzenine dahil olun</a:t>
          </a:r>
          <a:endParaRPr lang="tr-TR"/>
        </a:p>
      </dgm:t>
    </dgm:pt>
    <dgm:pt modelId="{713811EF-6531-4D65-919F-12F8DCE0E17D}" type="parTrans" cxnId="{44709EFF-6CF2-4B75-AC28-DC83982789D3}">
      <dgm:prSet/>
      <dgm:spPr/>
      <dgm:t>
        <a:bodyPr/>
        <a:lstStyle/>
        <a:p>
          <a:endParaRPr lang="tr-TR"/>
        </a:p>
      </dgm:t>
    </dgm:pt>
    <dgm:pt modelId="{16F5C7BC-85A4-47D0-8337-61BEE87A2121}" type="sibTrans" cxnId="{44709EFF-6CF2-4B75-AC28-DC83982789D3}">
      <dgm:prSet/>
      <dgm:spPr/>
      <dgm:t>
        <a:bodyPr/>
        <a:lstStyle/>
        <a:p>
          <a:endParaRPr lang="tr-TR"/>
        </a:p>
      </dgm:t>
    </dgm:pt>
    <dgm:pt modelId="{9417A936-A89A-4E04-A177-61D2A3FFBACB}">
      <dgm:prSet/>
      <dgm:spPr/>
      <dgm:t>
        <a:bodyPr/>
        <a:lstStyle/>
        <a:p>
          <a:pPr rtl="0"/>
          <a:r>
            <a:rPr lang="tr-TR" b="1" dirty="0" smtClean="0"/>
            <a:t>Sınav senesinde her öğrencinin çalışma düzeni farklılık gösterir. Kimi öğrenciler sürekli denetlenmekten, birilerine ne yaptığını anlatmaktan verim alır. </a:t>
          </a:r>
          <a:endParaRPr lang="tr-TR" b="1" dirty="0"/>
        </a:p>
      </dgm:t>
    </dgm:pt>
    <dgm:pt modelId="{83278844-A2C1-464F-9436-098BBD379F68}" type="parTrans" cxnId="{957859B7-1C41-45EC-AFD6-040513D1637F}">
      <dgm:prSet/>
      <dgm:spPr/>
      <dgm:t>
        <a:bodyPr/>
        <a:lstStyle/>
        <a:p>
          <a:endParaRPr lang="tr-TR"/>
        </a:p>
      </dgm:t>
    </dgm:pt>
    <dgm:pt modelId="{7CC28928-8BCE-4594-B142-600968B06120}" type="sibTrans" cxnId="{957859B7-1C41-45EC-AFD6-040513D1637F}">
      <dgm:prSet/>
      <dgm:spPr/>
      <dgm:t>
        <a:bodyPr/>
        <a:lstStyle/>
        <a:p>
          <a:endParaRPr lang="tr-TR"/>
        </a:p>
      </dgm:t>
    </dgm:pt>
    <dgm:pt modelId="{7DCBB3A1-5D2C-4409-A161-78CDC76657D2}">
      <dgm:prSet/>
      <dgm:spPr/>
      <dgm:t>
        <a:bodyPr/>
        <a:lstStyle/>
        <a:p>
          <a:pPr rtl="0"/>
          <a:r>
            <a:rPr lang="tr-TR" b="1" dirty="0" smtClean="0"/>
            <a:t>Başka bir grup ise tek başına, kimseye hesap vermeden çalışmayı tercih eder. </a:t>
          </a:r>
          <a:endParaRPr lang="tr-TR" b="1" dirty="0"/>
        </a:p>
      </dgm:t>
    </dgm:pt>
    <dgm:pt modelId="{1117A063-14CD-42AC-A0BC-D43B5C18E0CC}" type="parTrans" cxnId="{0C38C8C6-F8C0-4D5A-87F1-AB715D092A40}">
      <dgm:prSet/>
      <dgm:spPr/>
      <dgm:t>
        <a:bodyPr/>
        <a:lstStyle/>
        <a:p>
          <a:endParaRPr lang="tr-TR"/>
        </a:p>
      </dgm:t>
    </dgm:pt>
    <dgm:pt modelId="{CC823CAD-443C-4C34-A324-8BC83CD025F6}" type="sibTrans" cxnId="{0C38C8C6-F8C0-4D5A-87F1-AB715D092A40}">
      <dgm:prSet/>
      <dgm:spPr/>
      <dgm:t>
        <a:bodyPr/>
        <a:lstStyle/>
        <a:p>
          <a:endParaRPr lang="tr-TR"/>
        </a:p>
      </dgm:t>
    </dgm:pt>
    <dgm:pt modelId="{E104254D-71C1-4719-B0EC-450DBE45D62C}" type="pres">
      <dgm:prSet presAssocID="{21F2D357-96C7-47E3-B06F-1868081E937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0087F46E-0ECC-4FE1-820A-035A7D2CA188}" type="pres">
      <dgm:prSet presAssocID="{21F2D357-96C7-47E3-B06F-1868081E937A}" presName="fgShape" presStyleLbl="fgShp" presStyleIdx="0" presStyleCnt="1"/>
      <dgm:spPr/>
    </dgm:pt>
    <dgm:pt modelId="{FF552FE1-4F32-4413-BF82-2FA9E40916DD}" type="pres">
      <dgm:prSet presAssocID="{21F2D357-96C7-47E3-B06F-1868081E937A}" presName="linComp" presStyleCnt="0"/>
      <dgm:spPr/>
    </dgm:pt>
    <dgm:pt modelId="{54BEC3AA-3E56-489B-A46E-6B83E93FFC13}" type="pres">
      <dgm:prSet presAssocID="{8E4F100F-A917-43BF-B2DA-466DD50A7927}" presName="compNode" presStyleCnt="0"/>
      <dgm:spPr/>
    </dgm:pt>
    <dgm:pt modelId="{76ACD62A-5A2A-4AD6-9656-72784FB9194D}" type="pres">
      <dgm:prSet presAssocID="{8E4F100F-A917-43BF-B2DA-466DD50A7927}" presName="bkgdShape" presStyleLbl="node1" presStyleIdx="0" presStyleCnt="3" custLinFactNeighborX="909"/>
      <dgm:spPr/>
      <dgm:t>
        <a:bodyPr/>
        <a:lstStyle/>
        <a:p>
          <a:endParaRPr lang="tr-TR"/>
        </a:p>
      </dgm:t>
    </dgm:pt>
    <dgm:pt modelId="{C171A098-D217-49EC-A0E2-D0CE0B89A912}" type="pres">
      <dgm:prSet presAssocID="{8E4F100F-A917-43BF-B2DA-466DD50A7927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AD79EC1-52E2-444B-B8F0-1717EA1C8F3B}" type="pres">
      <dgm:prSet presAssocID="{8E4F100F-A917-43BF-B2DA-466DD50A7927}" presName="invisiNode" presStyleLbl="node1" presStyleIdx="0" presStyleCnt="3"/>
      <dgm:spPr/>
    </dgm:pt>
    <dgm:pt modelId="{74384746-C717-46B2-82CF-90ACA0CD8E4C}" type="pres">
      <dgm:prSet presAssocID="{8E4F100F-A917-43BF-B2DA-466DD50A7927}" presName="imagNode" presStyleLbl="fgImgPlace1" presStyleIdx="0" presStyleCnt="3" custScaleX="136735" custScaleY="11240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2429C908-76EC-428B-ADC9-E293F140FB04}" type="pres">
      <dgm:prSet presAssocID="{16F5C7BC-85A4-47D0-8337-61BEE87A2121}" presName="sibTrans" presStyleLbl="sibTrans2D1" presStyleIdx="0" presStyleCnt="0"/>
      <dgm:spPr/>
      <dgm:t>
        <a:bodyPr/>
        <a:lstStyle/>
        <a:p>
          <a:endParaRPr lang="tr-TR"/>
        </a:p>
      </dgm:t>
    </dgm:pt>
    <dgm:pt modelId="{099F35A5-0EF2-466C-BF85-35AC733CFADC}" type="pres">
      <dgm:prSet presAssocID="{9417A936-A89A-4E04-A177-61D2A3FFBACB}" presName="compNode" presStyleCnt="0"/>
      <dgm:spPr/>
    </dgm:pt>
    <dgm:pt modelId="{43C887B8-5AA8-4E34-A538-ACD19B918FA5}" type="pres">
      <dgm:prSet presAssocID="{9417A936-A89A-4E04-A177-61D2A3FFBACB}" presName="bkgdShape" presStyleLbl="node1" presStyleIdx="1" presStyleCnt="3"/>
      <dgm:spPr/>
      <dgm:t>
        <a:bodyPr/>
        <a:lstStyle/>
        <a:p>
          <a:endParaRPr lang="tr-TR"/>
        </a:p>
      </dgm:t>
    </dgm:pt>
    <dgm:pt modelId="{362527F8-C153-44DB-A3FD-5E60C71897DD}" type="pres">
      <dgm:prSet presAssocID="{9417A936-A89A-4E04-A177-61D2A3FFBACB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8ACCC64-4305-4759-BA49-18C479AEFB00}" type="pres">
      <dgm:prSet presAssocID="{9417A936-A89A-4E04-A177-61D2A3FFBACB}" presName="invisiNode" presStyleLbl="node1" presStyleIdx="1" presStyleCnt="3"/>
      <dgm:spPr/>
    </dgm:pt>
    <dgm:pt modelId="{B88AABF8-142B-4E90-9231-2B64C2743233}" type="pres">
      <dgm:prSet presAssocID="{9417A936-A89A-4E04-A177-61D2A3FFBACB}" presName="imagNode" presStyleLbl="fgImgPlace1" presStyleIdx="1" presStyleCnt="3" custScaleX="144706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B9C9CB1D-0F26-4943-A069-93C6D73BB82A}" type="pres">
      <dgm:prSet presAssocID="{7CC28928-8BCE-4594-B142-600968B06120}" presName="sibTrans" presStyleLbl="sibTrans2D1" presStyleIdx="0" presStyleCnt="0"/>
      <dgm:spPr/>
      <dgm:t>
        <a:bodyPr/>
        <a:lstStyle/>
        <a:p>
          <a:endParaRPr lang="tr-TR"/>
        </a:p>
      </dgm:t>
    </dgm:pt>
    <dgm:pt modelId="{E25411FD-92E6-4EE4-AEEB-E4BF7454086A}" type="pres">
      <dgm:prSet presAssocID="{7DCBB3A1-5D2C-4409-A161-78CDC76657D2}" presName="compNode" presStyleCnt="0"/>
      <dgm:spPr/>
    </dgm:pt>
    <dgm:pt modelId="{9E59488E-9F66-4413-B8D1-FB5C100A253B}" type="pres">
      <dgm:prSet presAssocID="{7DCBB3A1-5D2C-4409-A161-78CDC76657D2}" presName="bkgdShape" presStyleLbl="node1" presStyleIdx="2" presStyleCnt="3"/>
      <dgm:spPr/>
      <dgm:t>
        <a:bodyPr/>
        <a:lstStyle/>
        <a:p>
          <a:endParaRPr lang="tr-TR"/>
        </a:p>
      </dgm:t>
    </dgm:pt>
    <dgm:pt modelId="{6357453A-F9E3-49F3-8027-A13B2908DD3A}" type="pres">
      <dgm:prSet presAssocID="{7DCBB3A1-5D2C-4409-A161-78CDC76657D2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DD96834-7FAD-4BAE-94DD-5C0B8059DCF7}" type="pres">
      <dgm:prSet presAssocID="{7DCBB3A1-5D2C-4409-A161-78CDC76657D2}" presName="invisiNode" presStyleLbl="node1" presStyleIdx="2" presStyleCnt="3"/>
      <dgm:spPr/>
    </dgm:pt>
    <dgm:pt modelId="{A21F771E-2D61-4777-81BF-F671495A60C9}" type="pres">
      <dgm:prSet presAssocID="{7DCBB3A1-5D2C-4409-A161-78CDC76657D2}" presName="imagNode" presStyleLbl="fgImgPlace1" presStyleIdx="2" presStyleCnt="3" custScaleX="112266" custScaleY="14107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1000" r="-51000"/>
          </a:stretch>
        </a:blipFill>
      </dgm:spPr>
    </dgm:pt>
  </dgm:ptLst>
  <dgm:cxnLst>
    <dgm:cxn modelId="{13A1EFCA-D80B-4057-993F-0D1E0F1D7754}" type="presOf" srcId="{9417A936-A89A-4E04-A177-61D2A3FFBACB}" destId="{362527F8-C153-44DB-A3FD-5E60C71897DD}" srcOrd="1" destOrd="0" presId="urn:microsoft.com/office/officeart/2005/8/layout/hList7"/>
    <dgm:cxn modelId="{243C7C03-F244-4EE3-8F56-3D9541F06B0F}" type="presOf" srcId="{8E4F100F-A917-43BF-B2DA-466DD50A7927}" destId="{76ACD62A-5A2A-4AD6-9656-72784FB9194D}" srcOrd="0" destOrd="0" presId="urn:microsoft.com/office/officeart/2005/8/layout/hList7"/>
    <dgm:cxn modelId="{0C38C8C6-F8C0-4D5A-87F1-AB715D092A40}" srcId="{21F2D357-96C7-47E3-B06F-1868081E937A}" destId="{7DCBB3A1-5D2C-4409-A161-78CDC76657D2}" srcOrd="2" destOrd="0" parTransId="{1117A063-14CD-42AC-A0BC-D43B5C18E0CC}" sibTransId="{CC823CAD-443C-4C34-A324-8BC83CD025F6}"/>
    <dgm:cxn modelId="{D16099BC-5B4C-4CC6-990B-3C5CB88A0542}" type="presOf" srcId="{21F2D357-96C7-47E3-B06F-1868081E937A}" destId="{E104254D-71C1-4719-B0EC-450DBE45D62C}" srcOrd="0" destOrd="0" presId="urn:microsoft.com/office/officeart/2005/8/layout/hList7"/>
    <dgm:cxn modelId="{C2A48C72-9607-4654-82FA-DF5993661C6A}" type="presOf" srcId="{16F5C7BC-85A4-47D0-8337-61BEE87A2121}" destId="{2429C908-76EC-428B-ADC9-E293F140FB04}" srcOrd="0" destOrd="0" presId="urn:microsoft.com/office/officeart/2005/8/layout/hList7"/>
    <dgm:cxn modelId="{C22ED705-5561-4E1F-9207-36517987936E}" type="presOf" srcId="{7DCBB3A1-5D2C-4409-A161-78CDC76657D2}" destId="{9E59488E-9F66-4413-B8D1-FB5C100A253B}" srcOrd="0" destOrd="0" presId="urn:microsoft.com/office/officeart/2005/8/layout/hList7"/>
    <dgm:cxn modelId="{44709EFF-6CF2-4B75-AC28-DC83982789D3}" srcId="{21F2D357-96C7-47E3-B06F-1868081E937A}" destId="{8E4F100F-A917-43BF-B2DA-466DD50A7927}" srcOrd="0" destOrd="0" parTransId="{713811EF-6531-4D65-919F-12F8DCE0E17D}" sibTransId="{16F5C7BC-85A4-47D0-8337-61BEE87A2121}"/>
    <dgm:cxn modelId="{957859B7-1C41-45EC-AFD6-040513D1637F}" srcId="{21F2D357-96C7-47E3-B06F-1868081E937A}" destId="{9417A936-A89A-4E04-A177-61D2A3FFBACB}" srcOrd="1" destOrd="0" parTransId="{83278844-A2C1-464F-9436-098BBD379F68}" sibTransId="{7CC28928-8BCE-4594-B142-600968B06120}"/>
    <dgm:cxn modelId="{C221B88C-CDF7-47F8-8EFE-CCEFD0780AFA}" type="presOf" srcId="{7CC28928-8BCE-4594-B142-600968B06120}" destId="{B9C9CB1D-0F26-4943-A069-93C6D73BB82A}" srcOrd="0" destOrd="0" presId="urn:microsoft.com/office/officeart/2005/8/layout/hList7"/>
    <dgm:cxn modelId="{2C401D8F-7050-4B57-83FF-49451028A536}" type="presOf" srcId="{9417A936-A89A-4E04-A177-61D2A3FFBACB}" destId="{43C887B8-5AA8-4E34-A538-ACD19B918FA5}" srcOrd="0" destOrd="0" presId="urn:microsoft.com/office/officeart/2005/8/layout/hList7"/>
    <dgm:cxn modelId="{CEEE9AB0-C839-47AA-90DE-8B380C458ED3}" type="presOf" srcId="{7DCBB3A1-5D2C-4409-A161-78CDC76657D2}" destId="{6357453A-F9E3-49F3-8027-A13B2908DD3A}" srcOrd="1" destOrd="0" presId="urn:microsoft.com/office/officeart/2005/8/layout/hList7"/>
    <dgm:cxn modelId="{ED66BEBD-BCD7-4B52-8B14-AB71553CA024}" type="presOf" srcId="{8E4F100F-A917-43BF-B2DA-466DD50A7927}" destId="{C171A098-D217-49EC-A0E2-D0CE0B89A912}" srcOrd="1" destOrd="0" presId="urn:microsoft.com/office/officeart/2005/8/layout/hList7"/>
    <dgm:cxn modelId="{101CC6D9-E030-453D-BBC8-CF9654EA7D93}" type="presParOf" srcId="{E104254D-71C1-4719-B0EC-450DBE45D62C}" destId="{0087F46E-0ECC-4FE1-820A-035A7D2CA188}" srcOrd="0" destOrd="0" presId="urn:microsoft.com/office/officeart/2005/8/layout/hList7"/>
    <dgm:cxn modelId="{4CA30ABC-EA64-4835-AD81-12C457FA6913}" type="presParOf" srcId="{E104254D-71C1-4719-B0EC-450DBE45D62C}" destId="{FF552FE1-4F32-4413-BF82-2FA9E40916DD}" srcOrd="1" destOrd="0" presId="urn:microsoft.com/office/officeart/2005/8/layout/hList7"/>
    <dgm:cxn modelId="{236C917E-B464-47C3-B7D2-9804E824CC67}" type="presParOf" srcId="{FF552FE1-4F32-4413-BF82-2FA9E40916DD}" destId="{54BEC3AA-3E56-489B-A46E-6B83E93FFC13}" srcOrd="0" destOrd="0" presId="urn:microsoft.com/office/officeart/2005/8/layout/hList7"/>
    <dgm:cxn modelId="{2EFFF20E-7A43-442D-BC24-15031EE374E2}" type="presParOf" srcId="{54BEC3AA-3E56-489B-A46E-6B83E93FFC13}" destId="{76ACD62A-5A2A-4AD6-9656-72784FB9194D}" srcOrd="0" destOrd="0" presId="urn:microsoft.com/office/officeart/2005/8/layout/hList7"/>
    <dgm:cxn modelId="{22690723-CBED-4384-9703-891E0FA1696C}" type="presParOf" srcId="{54BEC3AA-3E56-489B-A46E-6B83E93FFC13}" destId="{C171A098-D217-49EC-A0E2-D0CE0B89A912}" srcOrd="1" destOrd="0" presId="urn:microsoft.com/office/officeart/2005/8/layout/hList7"/>
    <dgm:cxn modelId="{5518C830-2049-4577-B2D2-6F4E92C1A77D}" type="presParOf" srcId="{54BEC3AA-3E56-489B-A46E-6B83E93FFC13}" destId="{AAD79EC1-52E2-444B-B8F0-1717EA1C8F3B}" srcOrd="2" destOrd="0" presId="urn:microsoft.com/office/officeart/2005/8/layout/hList7"/>
    <dgm:cxn modelId="{34008D90-8FB2-47F9-AFBE-DC2C037BBA27}" type="presParOf" srcId="{54BEC3AA-3E56-489B-A46E-6B83E93FFC13}" destId="{74384746-C717-46B2-82CF-90ACA0CD8E4C}" srcOrd="3" destOrd="0" presId="urn:microsoft.com/office/officeart/2005/8/layout/hList7"/>
    <dgm:cxn modelId="{4F853177-8C9E-4F26-8193-A43D8268E7B2}" type="presParOf" srcId="{FF552FE1-4F32-4413-BF82-2FA9E40916DD}" destId="{2429C908-76EC-428B-ADC9-E293F140FB04}" srcOrd="1" destOrd="0" presId="urn:microsoft.com/office/officeart/2005/8/layout/hList7"/>
    <dgm:cxn modelId="{059F4274-4056-4B1D-B629-3F7D52B0B5A4}" type="presParOf" srcId="{FF552FE1-4F32-4413-BF82-2FA9E40916DD}" destId="{099F35A5-0EF2-466C-BF85-35AC733CFADC}" srcOrd="2" destOrd="0" presId="urn:microsoft.com/office/officeart/2005/8/layout/hList7"/>
    <dgm:cxn modelId="{2A424421-F327-4FFC-B0FF-9270AAAF0198}" type="presParOf" srcId="{099F35A5-0EF2-466C-BF85-35AC733CFADC}" destId="{43C887B8-5AA8-4E34-A538-ACD19B918FA5}" srcOrd="0" destOrd="0" presId="urn:microsoft.com/office/officeart/2005/8/layout/hList7"/>
    <dgm:cxn modelId="{F67F1CC2-0BB5-4508-B776-5DD8757E10B7}" type="presParOf" srcId="{099F35A5-0EF2-466C-BF85-35AC733CFADC}" destId="{362527F8-C153-44DB-A3FD-5E60C71897DD}" srcOrd="1" destOrd="0" presId="urn:microsoft.com/office/officeart/2005/8/layout/hList7"/>
    <dgm:cxn modelId="{5A786E8F-A798-4E48-8318-EA3FC03F748F}" type="presParOf" srcId="{099F35A5-0EF2-466C-BF85-35AC733CFADC}" destId="{F8ACCC64-4305-4759-BA49-18C479AEFB00}" srcOrd="2" destOrd="0" presId="urn:microsoft.com/office/officeart/2005/8/layout/hList7"/>
    <dgm:cxn modelId="{7FE21198-F4E7-485E-9A66-13A7B464C2E2}" type="presParOf" srcId="{099F35A5-0EF2-466C-BF85-35AC733CFADC}" destId="{B88AABF8-142B-4E90-9231-2B64C2743233}" srcOrd="3" destOrd="0" presId="urn:microsoft.com/office/officeart/2005/8/layout/hList7"/>
    <dgm:cxn modelId="{4230A846-7574-47E0-9CC1-913632F23A36}" type="presParOf" srcId="{FF552FE1-4F32-4413-BF82-2FA9E40916DD}" destId="{B9C9CB1D-0F26-4943-A069-93C6D73BB82A}" srcOrd="3" destOrd="0" presId="urn:microsoft.com/office/officeart/2005/8/layout/hList7"/>
    <dgm:cxn modelId="{D4E4B61B-634A-43A1-997E-C9459A1798C3}" type="presParOf" srcId="{FF552FE1-4F32-4413-BF82-2FA9E40916DD}" destId="{E25411FD-92E6-4EE4-AEEB-E4BF7454086A}" srcOrd="4" destOrd="0" presId="urn:microsoft.com/office/officeart/2005/8/layout/hList7"/>
    <dgm:cxn modelId="{953A5951-22CA-4E92-BC74-A09F29CABF7D}" type="presParOf" srcId="{E25411FD-92E6-4EE4-AEEB-E4BF7454086A}" destId="{9E59488E-9F66-4413-B8D1-FB5C100A253B}" srcOrd="0" destOrd="0" presId="urn:microsoft.com/office/officeart/2005/8/layout/hList7"/>
    <dgm:cxn modelId="{0A1EFF86-9E1D-4CA4-9123-685CA578158D}" type="presParOf" srcId="{E25411FD-92E6-4EE4-AEEB-E4BF7454086A}" destId="{6357453A-F9E3-49F3-8027-A13B2908DD3A}" srcOrd="1" destOrd="0" presId="urn:microsoft.com/office/officeart/2005/8/layout/hList7"/>
    <dgm:cxn modelId="{5BFDA5CA-D687-45CB-B1C0-C775BE98F0BE}" type="presParOf" srcId="{E25411FD-92E6-4EE4-AEEB-E4BF7454086A}" destId="{EDD96834-7FAD-4BAE-94DD-5C0B8059DCF7}" srcOrd="2" destOrd="0" presId="urn:microsoft.com/office/officeart/2005/8/layout/hList7"/>
    <dgm:cxn modelId="{5F2A71ED-5957-4709-BF5D-6767F3F79DA1}" type="presParOf" srcId="{E25411FD-92E6-4EE4-AEEB-E4BF7454086A}" destId="{A21F771E-2D61-4777-81BF-F671495A60C9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33BA7E9-1A36-4553-A318-D91C58A0DF26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tr-TR"/>
        </a:p>
      </dgm:t>
    </dgm:pt>
    <dgm:pt modelId="{EA0563A7-3CF7-4F9D-A590-EAF35FA8896A}">
      <dgm:prSet phldrT="[Metin]" phldr="0"/>
      <dgm:spPr/>
      <dgm:t>
        <a:bodyPr/>
        <a:lstStyle/>
        <a:p>
          <a:r>
            <a:rPr lang="tr-TR" dirty="0">
              <a:latin typeface="Meiryo"/>
            </a:rPr>
            <a:t>Sıfırım</a:t>
          </a:r>
          <a:endParaRPr lang="tr-TR" dirty="0"/>
        </a:p>
      </dgm:t>
    </dgm:pt>
    <dgm:pt modelId="{F4722A39-D5D8-4951-814E-34552A9CE157}" type="parTrans" cxnId="{405F13F8-AEE6-46E8-975F-F4234BA46416}">
      <dgm:prSet/>
      <dgm:spPr/>
      <dgm:t>
        <a:bodyPr/>
        <a:lstStyle/>
        <a:p>
          <a:endParaRPr lang="tr-TR"/>
        </a:p>
      </dgm:t>
    </dgm:pt>
    <dgm:pt modelId="{F33B6719-F62A-4A1B-B112-8580A615996F}" type="sibTrans" cxnId="{405F13F8-AEE6-46E8-975F-F4234BA46416}">
      <dgm:prSet/>
      <dgm:spPr/>
      <dgm:t>
        <a:bodyPr/>
        <a:lstStyle/>
        <a:p>
          <a:endParaRPr lang="tr-TR"/>
        </a:p>
      </dgm:t>
    </dgm:pt>
    <dgm:pt modelId="{27B99147-EB9D-4577-9813-8461E1707255}">
      <dgm:prSet phldrT="[Metin]" phldr="0"/>
      <dgm:spPr/>
      <dgm:t>
        <a:bodyPr/>
        <a:lstStyle/>
        <a:p>
          <a:pPr rtl="0"/>
          <a:r>
            <a:rPr lang="tr-TR" dirty="0">
              <a:latin typeface="Meiryo"/>
            </a:rPr>
            <a:t>Zaten çalışıyordum</a:t>
          </a:r>
        </a:p>
      </dgm:t>
    </dgm:pt>
    <dgm:pt modelId="{353DF1A7-E039-44E9-A6CB-070AA9D8E8F4}" type="parTrans" cxnId="{E67BD73C-7523-4E64-9086-F95468C3E6BB}">
      <dgm:prSet/>
      <dgm:spPr/>
      <dgm:t>
        <a:bodyPr/>
        <a:lstStyle/>
        <a:p>
          <a:endParaRPr lang="tr-TR"/>
        </a:p>
      </dgm:t>
    </dgm:pt>
    <dgm:pt modelId="{7F6D1F28-7D2E-436C-8CE7-8B71F614DEA3}" type="sibTrans" cxnId="{E67BD73C-7523-4E64-9086-F95468C3E6BB}">
      <dgm:prSet/>
      <dgm:spPr/>
      <dgm:t>
        <a:bodyPr/>
        <a:lstStyle/>
        <a:p>
          <a:endParaRPr lang="tr-TR"/>
        </a:p>
      </dgm:t>
    </dgm:pt>
    <dgm:pt modelId="{9D41F534-F166-4E2D-8B5E-821CC4661759}">
      <dgm:prSet phldrT="[Metin]" phldr="0"/>
      <dgm:spPr/>
      <dgm:t>
        <a:bodyPr/>
        <a:lstStyle/>
        <a:p>
          <a:pPr rtl="0"/>
          <a:r>
            <a:rPr lang="tr-TR" dirty="0">
              <a:latin typeface="Meiryo"/>
            </a:rPr>
            <a:t>Konularım eksik</a:t>
          </a:r>
          <a:endParaRPr lang="tr-TR" dirty="0"/>
        </a:p>
      </dgm:t>
    </dgm:pt>
    <dgm:pt modelId="{5E0F8528-770A-4E9E-9BA9-038D09012F62}" type="parTrans" cxnId="{E4EA2A68-E6B9-4EFA-9B80-CB151F8F4998}">
      <dgm:prSet/>
      <dgm:spPr/>
      <dgm:t>
        <a:bodyPr/>
        <a:lstStyle/>
        <a:p>
          <a:endParaRPr lang="tr-TR"/>
        </a:p>
      </dgm:t>
    </dgm:pt>
    <dgm:pt modelId="{943EA94B-5D51-4030-8578-8A23C9FBA5A6}" type="sibTrans" cxnId="{E4EA2A68-E6B9-4EFA-9B80-CB151F8F4998}">
      <dgm:prSet/>
      <dgm:spPr/>
      <dgm:t>
        <a:bodyPr/>
        <a:lstStyle/>
        <a:p>
          <a:endParaRPr lang="tr-TR"/>
        </a:p>
      </dgm:t>
    </dgm:pt>
    <dgm:pt modelId="{170718A2-0E06-4C17-BA56-332332FBF60E}">
      <dgm:prSet phldr="0"/>
      <dgm:spPr/>
      <dgm:t>
        <a:bodyPr/>
        <a:lstStyle/>
        <a:p>
          <a:pPr rtl="0"/>
          <a:r>
            <a:rPr lang="tr-TR" dirty="0">
              <a:latin typeface="Meiryo"/>
            </a:rPr>
            <a:t>Test ve deneme çözüyorum</a:t>
          </a:r>
        </a:p>
      </dgm:t>
    </dgm:pt>
    <dgm:pt modelId="{BC6F4774-4F74-46AE-AEC0-F713BF16ABE3}" type="parTrans" cxnId="{33F09C9C-B4E9-45F6-80FD-202402F2D5D1}">
      <dgm:prSet/>
      <dgm:spPr/>
      <dgm:t>
        <a:bodyPr/>
        <a:lstStyle/>
        <a:p>
          <a:endParaRPr lang="tr-TR"/>
        </a:p>
      </dgm:t>
    </dgm:pt>
    <dgm:pt modelId="{DE72E885-2903-48F6-A2BA-1B0455E7CBF5}" type="sibTrans" cxnId="{33F09C9C-B4E9-45F6-80FD-202402F2D5D1}">
      <dgm:prSet/>
      <dgm:spPr/>
      <dgm:t>
        <a:bodyPr/>
        <a:lstStyle/>
        <a:p>
          <a:endParaRPr lang="tr-TR"/>
        </a:p>
      </dgm:t>
    </dgm:pt>
    <dgm:pt modelId="{54A73238-6E96-4EB8-84B0-BDE1E688E1A0}">
      <dgm:prSet phldr="0"/>
      <dgm:spPr/>
      <dgm:t>
        <a:bodyPr/>
        <a:lstStyle/>
        <a:p>
          <a:r>
            <a:rPr lang="tr-TR" dirty="0">
              <a:latin typeface="Meiryo"/>
            </a:rPr>
            <a:t>Konularım tam</a:t>
          </a:r>
          <a:endParaRPr lang="tr-TR" dirty="0"/>
        </a:p>
      </dgm:t>
    </dgm:pt>
    <dgm:pt modelId="{0DDA9C63-C38D-44A5-9ABD-9A604B7D0899}" type="parTrans" cxnId="{544A3880-448F-4D2A-B05B-786C899FF826}">
      <dgm:prSet/>
      <dgm:spPr/>
      <dgm:t>
        <a:bodyPr/>
        <a:lstStyle/>
        <a:p>
          <a:endParaRPr lang="tr-TR"/>
        </a:p>
      </dgm:t>
    </dgm:pt>
    <dgm:pt modelId="{60D37323-CE9A-4D48-99DF-1DF9066E3725}" type="sibTrans" cxnId="{544A3880-448F-4D2A-B05B-786C899FF826}">
      <dgm:prSet/>
      <dgm:spPr/>
      <dgm:t>
        <a:bodyPr/>
        <a:lstStyle/>
        <a:p>
          <a:endParaRPr lang="tr-TR"/>
        </a:p>
      </dgm:t>
    </dgm:pt>
    <dgm:pt modelId="{795D5C29-D479-4517-BC71-5A2ED5245BE2}" type="pres">
      <dgm:prSet presAssocID="{733BA7E9-1A36-4553-A318-D91C58A0DF2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CFCF497C-2161-4F0C-8E97-A96B26E4C10C}" type="pres">
      <dgm:prSet presAssocID="{EA0563A7-3CF7-4F9D-A590-EAF35FA8896A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CF96EF5-D116-4393-98C7-948CC58773A8}" type="pres">
      <dgm:prSet presAssocID="{F33B6719-F62A-4A1B-B112-8580A615996F}" presName="sibTrans" presStyleCnt="0"/>
      <dgm:spPr/>
    </dgm:pt>
    <dgm:pt modelId="{D884C982-A880-49A9-AAD0-4631B55865DD}" type="pres">
      <dgm:prSet presAssocID="{27B99147-EB9D-4577-9813-8461E1707255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D042E92-1527-4D33-939A-AB51D4E7975F}" type="pres">
      <dgm:prSet presAssocID="{7F6D1F28-7D2E-436C-8CE7-8B71F614DEA3}" presName="sibTrans" presStyleCnt="0"/>
      <dgm:spPr/>
    </dgm:pt>
    <dgm:pt modelId="{BECE83BF-DB38-4549-BD11-A39C17192818}" type="pres">
      <dgm:prSet presAssocID="{54A73238-6E96-4EB8-84B0-BDE1E688E1A0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CC59C68-03BB-4B32-AE2D-7C2710ACC918}" type="pres">
      <dgm:prSet presAssocID="{60D37323-CE9A-4D48-99DF-1DF9066E3725}" presName="sibTrans" presStyleCnt="0"/>
      <dgm:spPr/>
    </dgm:pt>
    <dgm:pt modelId="{7FEFBEAD-B538-4865-8CBD-E866130FCEA8}" type="pres">
      <dgm:prSet presAssocID="{9D41F534-F166-4E2D-8B5E-821CC4661759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E2A447A-4292-40E2-870A-31B3D7E75B3B}" type="pres">
      <dgm:prSet presAssocID="{943EA94B-5D51-4030-8578-8A23C9FBA5A6}" presName="sibTrans" presStyleCnt="0"/>
      <dgm:spPr/>
    </dgm:pt>
    <dgm:pt modelId="{D400DFBB-3A07-435A-AC06-A96AFD9C2B98}" type="pres">
      <dgm:prSet presAssocID="{170718A2-0E06-4C17-BA56-332332FBF60E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9C6FF760-2E76-433F-8384-D6323E6BE421}" type="presOf" srcId="{9D41F534-F166-4E2D-8B5E-821CC4661759}" destId="{7FEFBEAD-B538-4865-8CBD-E866130FCEA8}" srcOrd="0" destOrd="0" presId="urn:microsoft.com/office/officeart/2005/8/layout/default"/>
    <dgm:cxn modelId="{E67BD73C-7523-4E64-9086-F95468C3E6BB}" srcId="{733BA7E9-1A36-4553-A318-D91C58A0DF26}" destId="{27B99147-EB9D-4577-9813-8461E1707255}" srcOrd="1" destOrd="0" parTransId="{353DF1A7-E039-44E9-A6CB-070AA9D8E8F4}" sibTransId="{7F6D1F28-7D2E-436C-8CE7-8B71F614DEA3}"/>
    <dgm:cxn modelId="{831B2C2A-DBA4-4DE5-ABFB-5BA167020E92}" type="presOf" srcId="{170718A2-0E06-4C17-BA56-332332FBF60E}" destId="{D400DFBB-3A07-435A-AC06-A96AFD9C2B98}" srcOrd="0" destOrd="0" presId="urn:microsoft.com/office/officeart/2005/8/layout/default"/>
    <dgm:cxn modelId="{B63EE3CF-C66C-46C9-B449-BB238318AA75}" type="presOf" srcId="{EA0563A7-3CF7-4F9D-A590-EAF35FA8896A}" destId="{CFCF497C-2161-4F0C-8E97-A96B26E4C10C}" srcOrd="0" destOrd="0" presId="urn:microsoft.com/office/officeart/2005/8/layout/default"/>
    <dgm:cxn modelId="{46212148-5EF8-4A4C-BB0E-7640B32363EF}" type="presOf" srcId="{54A73238-6E96-4EB8-84B0-BDE1E688E1A0}" destId="{BECE83BF-DB38-4549-BD11-A39C17192818}" srcOrd="0" destOrd="0" presId="urn:microsoft.com/office/officeart/2005/8/layout/default"/>
    <dgm:cxn modelId="{33F09C9C-B4E9-45F6-80FD-202402F2D5D1}" srcId="{733BA7E9-1A36-4553-A318-D91C58A0DF26}" destId="{170718A2-0E06-4C17-BA56-332332FBF60E}" srcOrd="4" destOrd="0" parTransId="{BC6F4774-4F74-46AE-AEC0-F713BF16ABE3}" sibTransId="{DE72E885-2903-48F6-A2BA-1B0455E7CBF5}"/>
    <dgm:cxn modelId="{08D5DBDF-FDFB-4152-89B0-CD6DC7D4CBF7}" type="presOf" srcId="{27B99147-EB9D-4577-9813-8461E1707255}" destId="{D884C982-A880-49A9-AAD0-4631B55865DD}" srcOrd="0" destOrd="0" presId="urn:microsoft.com/office/officeart/2005/8/layout/default"/>
    <dgm:cxn modelId="{544A3880-448F-4D2A-B05B-786C899FF826}" srcId="{733BA7E9-1A36-4553-A318-D91C58A0DF26}" destId="{54A73238-6E96-4EB8-84B0-BDE1E688E1A0}" srcOrd="2" destOrd="0" parTransId="{0DDA9C63-C38D-44A5-9ABD-9A604B7D0899}" sibTransId="{60D37323-CE9A-4D48-99DF-1DF9066E3725}"/>
    <dgm:cxn modelId="{405F13F8-AEE6-46E8-975F-F4234BA46416}" srcId="{733BA7E9-1A36-4553-A318-D91C58A0DF26}" destId="{EA0563A7-3CF7-4F9D-A590-EAF35FA8896A}" srcOrd="0" destOrd="0" parTransId="{F4722A39-D5D8-4951-814E-34552A9CE157}" sibTransId="{F33B6719-F62A-4A1B-B112-8580A615996F}"/>
    <dgm:cxn modelId="{E4EA2A68-E6B9-4EFA-9B80-CB151F8F4998}" srcId="{733BA7E9-1A36-4553-A318-D91C58A0DF26}" destId="{9D41F534-F166-4E2D-8B5E-821CC4661759}" srcOrd="3" destOrd="0" parTransId="{5E0F8528-770A-4E9E-9BA9-038D09012F62}" sibTransId="{943EA94B-5D51-4030-8578-8A23C9FBA5A6}"/>
    <dgm:cxn modelId="{3F16C67B-DE11-4CD6-A0D0-5120753307A3}" type="presOf" srcId="{733BA7E9-1A36-4553-A318-D91C58A0DF26}" destId="{795D5C29-D479-4517-BC71-5A2ED5245BE2}" srcOrd="0" destOrd="0" presId="urn:microsoft.com/office/officeart/2005/8/layout/default"/>
    <dgm:cxn modelId="{FA25E721-5A34-4ED4-A33C-0EB4B73C4F07}" type="presParOf" srcId="{795D5C29-D479-4517-BC71-5A2ED5245BE2}" destId="{CFCF497C-2161-4F0C-8E97-A96B26E4C10C}" srcOrd="0" destOrd="0" presId="urn:microsoft.com/office/officeart/2005/8/layout/default"/>
    <dgm:cxn modelId="{733F196C-A503-42BE-AC28-C347B828598F}" type="presParOf" srcId="{795D5C29-D479-4517-BC71-5A2ED5245BE2}" destId="{BCF96EF5-D116-4393-98C7-948CC58773A8}" srcOrd="1" destOrd="0" presId="urn:microsoft.com/office/officeart/2005/8/layout/default"/>
    <dgm:cxn modelId="{E4C73645-5AB1-41FA-AC47-4C71E8763FD5}" type="presParOf" srcId="{795D5C29-D479-4517-BC71-5A2ED5245BE2}" destId="{D884C982-A880-49A9-AAD0-4631B55865DD}" srcOrd="2" destOrd="0" presId="urn:microsoft.com/office/officeart/2005/8/layout/default"/>
    <dgm:cxn modelId="{C5712EB3-BEC5-4DBB-B86B-36C9F3720158}" type="presParOf" srcId="{795D5C29-D479-4517-BC71-5A2ED5245BE2}" destId="{5D042E92-1527-4D33-939A-AB51D4E7975F}" srcOrd="3" destOrd="0" presId="urn:microsoft.com/office/officeart/2005/8/layout/default"/>
    <dgm:cxn modelId="{541980B2-E246-4345-BE03-BE3B40F21BB3}" type="presParOf" srcId="{795D5C29-D479-4517-BC71-5A2ED5245BE2}" destId="{BECE83BF-DB38-4549-BD11-A39C17192818}" srcOrd="4" destOrd="0" presId="urn:microsoft.com/office/officeart/2005/8/layout/default"/>
    <dgm:cxn modelId="{07847898-DA51-40ED-BAFD-3284F6338432}" type="presParOf" srcId="{795D5C29-D479-4517-BC71-5A2ED5245BE2}" destId="{6CC59C68-03BB-4B32-AE2D-7C2710ACC918}" srcOrd="5" destOrd="0" presId="urn:microsoft.com/office/officeart/2005/8/layout/default"/>
    <dgm:cxn modelId="{AB85677F-A400-4EB3-8DAD-C4E74F21A47D}" type="presParOf" srcId="{795D5C29-D479-4517-BC71-5A2ED5245BE2}" destId="{7FEFBEAD-B538-4865-8CBD-E866130FCEA8}" srcOrd="6" destOrd="0" presId="urn:microsoft.com/office/officeart/2005/8/layout/default"/>
    <dgm:cxn modelId="{F47B79A7-270D-4138-AC7E-833663767A64}" type="presParOf" srcId="{795D5C29-D479-4517-BC71-5A2ED5245BE2}" destId="{DE2A447A-4292-40E2-870A-31B3D7E75B3B}" srcOrd="7" destOrd="0" presId="urn:microsoft.com/office/officeart/2005/8/layout/default"/>
    <dgm:cxn modelId="{0066715E-97CD-4BE7-9350-7899DD93F53F}" type="presParOf" srcId="{795D5C29-D479-4517-BC71-5A2ED5245BE2}" destId="{D400DFBB-3A07-435A-AC06-A96AFD9C2B98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76821E-C4A3-4E17-B728-67130923064D}">
      <dsp:nvSpPr>
        <dsp:cNvPr id="0" name=""/>
        <dsp:cNvSpPr/>
      </dsp:nvSpPr>
      <dsp:spPr>
        <a:xfrm>
          <a:off x="7233" y="814675"/>
          <a:ext cx="2161877" cy="28966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smtClean="0"/>
            <a:t>Bu anne-baba tutumunda aşırı hoşgörü ve düşkünlük vardır. Evde patron çocuktur ve her dediği yapılır. </a:t>
          </a:r>
          <a:endParaRPr lang="tr-TR" sz="1800" kern="1200"/>
        </a:p>
      </dsp:txBody>
      <dsp:txXfrm>
        <a:off x="70552" y="877994"/>
        <a:ext cx="2035239" cy="2769974"/>
      </dsp:txXfrm>
    </dsp:sp>
    <dsp:sp modelId="{BFB09AB1-390B-4189-ADDB-B813D31C195A}">
      <dsp:nvSpPr>
        <dsp:cNvPr id="0" name=""/>
        <dsp:cNvSpPr/>
      </dsp:nvSpPr>
      <dsp:spPr>
        <a:xfrm>
          <a:off x="2385298" y="1994908"/>
          <a:ext cx="458317" cy="5361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500" kern="1200"/>
        </a:p>
      </dsp:txBody>
      <dsp:txXfrm>
        <a:off x="2385298" y="2102137"/>
        <a:ext cx="320822" cy="321687"/>
      </dsp:txXfrm>
    </dsp:sp>
    <dsp:sp modelId="{18A1F043-6675-43AF-8E42-F4DA93676915}">
      <dsp:nvSpPr>
        <dsp:cNvPr id="0" name=""/>
        <dsp:cNvSpPr/>
      </dsp:nvSpPr>
      <dsp:spPr>
        <a:xfrm>
          <a:off x="3033861" y="809220"/>
          <a:ext cx="2161877" cy="29075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smtClean="0"/>
            <a:t>Çocuk, daima diğerlerinin dikkatini çekmek ve kendisine hizmet edilmesini ister. </a:t>
          </a:r>
          <a:endParaRPr lang="tr-TR" sz="1800" kern="1200"/>
        </a:p>
      </dsp:txBody>
      <dsp:txXfrm>
        <a:off x="3097180" y="872539"/>
        <a:ext cx="2035239" cy="2780883"/>
      </dsp:txXfrm>
    </dsp:sp>
    <dsp:sp modelId="{9E6A41A5-8C4A-4560-85C7-01ECF48AF5CC}">
      <dsp:nvSpPr>
        <dsp:cNvPr id="0" name=""/>
        <dsp:cNvSpPr/>
      </dsp:nvSpPr>
      <dsp:spPr>
        <a:xfrm>
          <a:off x="5411926" y="1994908"/>
          <a:ext cx="458317" cy="5361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500" kern="1200"/>
        </a:p>
      </dsp:txBody>
      <dsp:txXfrm>
        <a:off x="5411926" y="2102137"/>
        <a:ext cx="320822" cy="321687"/>
      </dsp:txXfrm>
    </dsp:sp>
    <dsp:sp modelId="{A0FE28E1-9C71-43AF-9AF6-DE04562BA825}">
      <dsp:nvSpPr>
        <dsp:cNvPr id="0" name=""/>
        <dsp:cNvSpPr/>
      </dsp:nvSpPr>
      <dsp:spPr>
        <a:xfrm>
          <a:off x="6060489" y="752944"/>
          <a:ext cx="2161877" cy="30200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 smtClean="0"/>
            <a:t>Bu tutumla yetişen çocuklarda doyumsuzluk ve bir iç boşluk vardır. </a:t>
          </a:r>
          <a:endParaRPr lang="tr-TR" sz="1800" kern="1200" dirty="0"/>
        </a:p>
      </dsp:txBody>
      <dsp:txXfrm>
        <a:off x="6123808" y="816263"/>
        <a:ext cx="2035239" cy="28934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D675DF-3158-4D08-9ECB-B0DFC52D9C47}">
      <dsp:nvSpPr>
        <dsp:cNvPr id="0" name=""/>
        <dsp:cNvSpPr/>
      </dsp:nvSpPr>
      <dsp:spPr>
        <a:xfrm>
          <a:off x="7233" y="623952"/>
          <a:ext cx="2161877" cy="32780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b="1" kern="1200" smtClean="0"/>
            <a:t>Tutarsız Anne-Baba Tutumu Anne-baba tutumları arasında en olumsuz tutumdur.</a:t>
          </a:r>
          <a:endParaRPr lang="tr-TR" sz="1900" kern="1200"/>
        </a:p>
      </dsp:txBody>
      <dsp:txXfrm>
        <a:off x="70552" y="687271"/>
        <a:ext cx="2035239" cy="3151420"/>
      </dsp:txXfrm>
    </dsp:sp>
    <dsp:sp modelId="{5FFC089B-0E4C-4175-9707-4FC61430806D}">
      <dsp:nvSpPr>
        <dsp:cNvPr id="0" name=""/>
        <dsp:cNvSpPr/>
      </dsp:nvSpPr>
      <dsp:spPr>
        <a:xfrm>
          <a:off x="2385298" y="1994908"/>
          <a:ext cx="458317" cy="5361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500" kern="1200"/>
        </a:p>
      </dsp:txBody>
      <dsp:txXfrm>
        <a:off x="2385298" y="2102137"/>
        <a:ext cx="320822" cy="321687"/>
      </dsp:txXfrm>
    </dsp:sp>
    <dsp:sp modelId="{CB67D3C3-9585-4242-A634-0BCE22614BA2}">
      <dsp:nvSpPr>
        <dsp:cNvPr id="0" name=""/>
        <dsp:cNvSpPr/>
      </dsp:nvSpPr>
      <dsp:spPr>
        <a:xfrm>
          <a:off x="3033861" y="563311"/>
          <a:ext cx="2161877" cy="33993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b="1" kern="1200" smtClean="0"/>
            <a:t>Bu tutumda anne baba yukarıda sayılan anne-baba tutumlarını zaman zaman uygular. </a:t>
          </a:r>
          <a:endParaRPr lang="tr-TR" sz="1900" kern="1200"/>
        </a:p>
      </dsp:txBody>
      <dsp:txXfrm>
        <a:off x="3097180" y="626630"/>
        <a:ext cx="2035239" cy="3272702"/>
      </dsp:txXfrm>
    </dsp:sp>
    <dsp:sp modelId="{92CD2701-CD1F-4C0A-9C7C-B6F9854F995D}">
      <dsp:nvSpPr>
        <dsp:cNvPr id="0" name=""/>
        <dsp:cNvSpPr/>
      </dsp:nvSpPr>
      <dsp:spPr>
        <a:xfrm>
          <a:off x="5411926" y="1994908"/>
          <a:ext cx="458317" cy="5361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500" kern="1200"/>
        </a:p>
      </dsp:txBody>
      <dsp:txXfrm>
        <a:off x="5411926" y="2102137"/>
        <a:ext cx="320822" cy="321687"/>
      </dsp:txXfrm>
    </dsp:sp>
    <dsp:sp modelId="{331F06D3-8DA1-402B-8174-D7D6C213575F}">
      <dsp:nvSpPr>
        <dsp:cNvPr id="0" name=""/>
        <dsp:cNvSpPr/>
      </dsp:nvSpPr>
      <dsp:spPr>
        <a:xfrm>
          <a:off x="6060489" y="563311"/>
          <a:ext cx="2161877" cy="33993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 smtClean="0"/>
            <a:t>Belli bir tavır ve tutarlılık yoktur.  Bu durum çocuğu olumsuz yönde etkiler. </a:t>
          </a:r>
          <a:endParaRPr lang="tr-TR" sz="1800" kern="1200" dirty="0"/>
        </a:p>
      </dsp:txBody>
      <dsp:txXfrm>
        <a:off x="6123808" y="626630"/>
        <a:ext cx="2035239" cy="32727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405762-ECEA-4C0F-8642-2E1E85711C99}">
      <dsp:nvSpPr>
        <dsp:cNvPr id="0" name=""/>
        <dsp:cNvSpPr/>
      </dsp:nvSpPr>
      <dsp:spPr>
        <a:xfrm>
          <a:off x="680475" y="0"/>
          <a:ext cx="7712056" cy="6597352"/>
        </a:xfrm>
        <a:prstGeom prst="rightArrow">
          <a:avLst/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326969-AEA9-4C6C-8D0D-08769731D70A}">
      <dsp:nvSpPr>
        <dsp:cNvPr id="0" name=""/>
        <dsp:cNvSpPr/>
      </dsp:nvSpPr>
      <dsp:spPr>
        <a:xfrm>
          <a:off x="4540" y="1979205"/>
          <a:ext cx="2184078" cy="2638940"/>
        </a:xfrm>
        <a:prstGeom prst="roundRect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 smtClean="0">
              <a:solidFill>
                <a:schemeClr val="tx1"/>
              </a:solidFill>
            </a:rPr>
            <a:t>Çocuğunuzu hiçbir zaman başka çocuklarla kıyaslamayın, örnek göstermeyin.</a:t>
          </a:r>
          <a:r>
            <a:rPr lang="tr-TR" sz="1800" kern="1200" dirty="0" smtClean="0">
              <a:solidFill>
                <a:schemeClr val="tx1"/>
              </a:solidFill>
            </a:rPr>
            <a:t> </a:t>
          </a:r>
          <a:endParaRPr lang="tr-TR" sz="1800" kern="1200" dirty="0">
            <a:solidFill>
              <a:schemeClr val="tx1"/>
            </a:solidFill>
          </a:endParaRPr>
        </a:p>
      </dsp:txBody>
      <dsp:txXfrm>
        <a:off x="111158" y="2085823"/>
        <a:ext cx="1970842" cy="2425704"/>
      </dsp:txXfrm>
    </dsp:sp>
    <dsp:sp modelId="{2130B002-8AC5-4ABD-9145-45B608558F5F}">
      <dsp:nvSpPr>
        <dsp:cNvPr id="0" name=""/>
        <dsp:cNvSpPr/>
      </dsp:nvSpPr>
      <dsp:spPr>
        <a:xfrm>
          <a:off x="2297823" y="1979205"/>
          <a:ext cx="2184078" cy="2638940"/>
        </a:xfrm>
        <a:prstGeom prst="roundRect">
          <a:avLst/>
        </a:prstGeom>
        <a:solidFill>
          <a:schemeClr val="accent6">
            <a:shade val="80000"/>
            <a:hueOff val="-127231"/>
            <a:satOff val="5670"/>
            <a:lumOff val="792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 smtClean="0">
              <a:solidFill>
                <a:schemeClr val="tx1"/>
              </a:solidFill>
            </a:rPr>
            <a:t>Eşiniz veya çocuğunuz sizi başkalarıyla kıyasladığında ne hissediyorsanız, çocuğunuz da onu hisseder.</a:t>
          </a:r>
          <a:endParaRPr lang="tr-TR" sz="1800" b="1" kern="1200" dirty="0">
            <a:solidFill>
              <a:schemeClr val="tx1"/>
            </a:solidFill>
          </a:endParaRPr>
        </a:p>
      </dsp:txBody>
      <dsp:txXfrm>
        <a:off x="2404441" y="2085823"/>
        <a:ext cx="1970842" cy="2425704"/>
      </dsp:txXfrm>
    </dsp:sp>
    <dsp:sp modelId="{72983508-6DDC-4BEA-B7F0-94E2988B6B18}">
      <dsp:nvSpPr>
        <dsp:cNvPr id="0" name=""/>
        <dsp:cNvSpPr/>
      </dsp:nvSpPr>
      <dsp:spPr>
        <a:xfrm>
          <a:off x="4591105" y="1979205"/>
          <a:ext cx="2184078" cy="2638940"/>
        </a:xfrm>
        <a:prstGeom prst="roundRect">
          <a:avLst/>
        </a:prstGeom>
        <a:solidFill>
          <a:schemeClr val="accent6">
            <a:shade val="80000"/>
            <a:hueOff val="-254461"/>
            <a:satOff val="11339"/>
            <a:lumOff val="1585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 smtClean="0">
              <a:solidFill>
                <a:schemeClr val="tx1"/>
              </a:solidFill>
            </a:rPr>
            <a:t>Kendi eksiklerini göremez veya aşırı abartır, öfkelenir ,sizi </a:t>
          </a:r>
          <a:r>
            <a:rPr lang="tr-TR" sz="1800" b="1" kern="1200" dirty="0" err="1" smtClean="0">
              <a:solidFill>
                <a:schemeClr val="tx1"/>
              </a:solidFill>
            </a:rPr>
            <a:t>suçlar,motivasyonu</a:t>
          </a:r>
          <a:r>
            <a:rPr lang="tr-TR" sz="1800" b="1" kern="1200" dirty="0" smtClean="0">
              <a:solidFill>
                <a:schemeClr val="tx1"/>
              </a:solidFill>
            </a:rPr>
            <a:t> azalır, kaygısı artar.   </a:t>
          </a:r>
          <a:endParaRPr lang="tr-TR" sz="1800" kern="1200" dirty="0">
            <a:solidFill>
              <a:schemeClr val="tx1"/>
            </a:solidFill>
          </a:endParaRPr>
        </a:p>
      </dsp:txBody>
      <dsp:txXfrm>
        <a:off x="4697723" y="2085823"/>
        <a:ext cx="1970842" cy="2425704"/>
      </dsp:txXfrm>
    </dsp:sp>
    <dsp:sp modelId="{B9B0D3CB-345E-4307-8006-19C9DF238B29}">
      <dsp:nvSpPr>
        <dsp:cNvPr id="0" name=""/>
        <dsp:cNvSpPr/>
      </dsp:nvSpPr>
      <dsp:spPr>
        <a:xfrm>
          <a:off x="6840760" y="1944213"/>
          <a:ext cx="2184078" cy="2638940"/>
        </a:xfrm>
        <a:prstGeom prst="roundRect">
          <a:avLst/>
        </a:prstGeom>
        <a:solidFill>
          <a:schemeClr val="accent6">
            <a:shade val="80000"/>
            <a:hueOff val="-381692"/>
            <a:satOff val="17009"/>
            <a:lumOff val="2377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i="1" kern="1200" dirty="0" smtClean="0">
              <a:solidFill>
                <a:schemeClr val="tx1"/>
              </a:solidFill>
            </a:rPr>
            <a:t>“Amcanın kızı tıbbı kazandı, havasından yanına varılmıyor, aman bizi mahcup etme</a:t>
          </a:r>
          <a:r>
            <a:rPr lang="tr-TR" sz="1800" kern="1200" dirty="0" smtClean="0">
              <a:solidFill>
                <a:schemeClr val="tx1"/>
              </a:solidFill>
            </a:rPr>
            <a:t>.” vb. </a:t>
          </a:r>
          <a:endParaRPr lang="tr-TR" sz="1800" kern="1200" dirty="0">
            <a:solidFill>
              <a:schemeClr val="tx1"/>
            </a:solidFill>
          </a:endParaRPr>
        </a:p>
      </dsp:txBody>
      <dsp:txXfrm>
        <a:off x="6947378" y="2050831"/>
        <a:ext cx="1970842" cy="242570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ACD62A-5A2A-4AD6-9656-72784FB9194D}">
      <dsp:nvSpPr>
        <dsp:cNvPr id="0" name=""/>
        <dsp:cNvSpPr/>
      </dsp:nvSpPr>
      <dsp:spPr>
        <a:xfrm>
          <a:off x="135584" y="0"/>
          <a:ext cx="2606271" cy="66247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b="1" kern="1200" smtClean="0"/>
            <a:t>Çocuğunuz rahat ettiği sürece onun düzenine dahil olun</a:t>
          </a:r>
          <a:endParaRPr lang="tr-TR" sz="1900" kern="1200"/>
        </a:p>
      </dsp:txBody>
      <dsp:txXfrm>
        <a:off x="135584" y="2649894"/>
        <a:ext cx="2606271" cy="2649894"/>
      </dsp:txXfrm>
    </dsp:sp>
    <dsp:sp modelId="{74384746-C717-46B2-82CF-90ACA0CD8E4C}">
      <dsp:nvSpPr>
        <dsp:cNvPr id="0" name=""/>
        <dsp:cNvSpPr/>
      </dsp:nvSpPr>
      <dsp:spPr>
        <a:xfrm>
          <a:off x="-93182" y="260621"/>
          <a:ext cx="3016424" cy="2479762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C887B8-5AA8-4E34-A538-ACD19B918FA5}">
      <dsp:nvSpPr>
        <dsp:cNvPr id="0" name=""/>
        <dsp:cNvSpPr/>
      </dsp:nvSpPr>
      <dsp:spPr>
        <a:xfrm>
          <a:off x="3294428" y="0"/>
          <a:ext cx="2606271" cy="66247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b="1" kern="1200" dirty="0" smtClean="0"/>
            <a:t>Sınav senesinde her öğrencinin çalışma düzeni farklılık gösterir. Kimi öğrenciler sürekli denetlenmekten, birilerine ne yaptığını anlatmaktan verim alır. </a:t>
          </a:r>
          <a:endParaRPr lang="tr-TR" sz="1900" b="1" kern="1200" dirty="0"/>
        </a:p>
      </dsp:txBody>
      <dsp:txXfrm>
        <a:off x="3294428" y="2649894"/>
        <a:ext cx="2606271" cy="2649894"/>
      </dsp:txXfrm>
    </dsp:sp>
    <dsp:sp modelId="{B88AABF8-142B-4E90-9231-2B64C2743233}">
      <dsp:nvSpPr>
        <dsp:cNvPr id="0" name=""/>
        <dsp:cNvSpPr/>
      </dsp:nvSpPr>
      <dsp:spPr>
        <a:xfrm>
          <a:off x="3001430" y="397484"/>
          <a:ext cx="3192268" cy="2206037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59488E-9F66-4413-B8D1-FB5C100A253B}">
      <dsp:nvSpPr>
        <dsp:cNvPr id="0" name=""/>
        <dsp:cNvSpPr/>
      </dsp:nvSpPr>
      <dsp:spPr>
        <a:xfrm>
          <a:off x="6271886" y="27790"/>
          <a:ext cx="2606271" cy="66247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b="1" kern="1200" dirty="0" smtClean="0"/>
            <a:t>Başka bir grup ise tek başına, kimseye hesap vermeden çalışmayı tercih eder. </a:t>
          </a:r>
          <a:endParaRPr lang="tr-TR" sz="1900" b="1" kern="1200" dirty="0"/>
        </a:p>
      </dsp:txBody>
      <dsp:txXfrm>
        <a:off x="6271886" y="2677684"/>
        <a:ext cx="2606271" cy="2649894"/>
      </dsp:txXfrm>
    </dsp:sp>
    <dsp:sp modelId="{A21F771E-2D61-4777-81BF-F671495A60C9}">
      <dsp:nvSpPr>
        <dsp:cNvPr id="0" name=""/>
        <dsp:cNvSpPr/>
      </dsp:nvSpPr>
      <dsp:spPr>
        <a:xfrm>
          <a:off x="6336707" y="-27790"/>
          <a:ext cx="2476629" cy="3112166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1000" r="-5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87F46E-0ECC-4FE1-820A-035A7D2CA188}">
      <dsp:nvSpPr>
        <dsp:cNvPr id="0" name=""/>
        <dsp:cNvSpPr/>
      </dsp:nvSpPr>
      <dsp:spPr>
        <a:xfrm>
          <a:off x="524117" y="5299788"/>
          <a:ext cx="7736741" cy="993710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CF497C-2161-4F0C-8E97-A96B26E4C10C}">
      <dsp:nvSpPr>
        <dsp:cNvPr id="0" name=""/>
        <dsp:cNvSpPr/>
      </dsp:nvSpPr>
      <dsp:spPr>
        <a:xfrm>
          <a:off x="0" y="694011"/>
          <a:ext cx="2677797" cy="160667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500" kern="1200" dirty="0">
              <a:latin typeface="Meiryo"/>
            </a:rPr>
            <a:t>Sıfırım</a:t>
          </a:r>
          <a:endParaRPr lang="tr-TR" sz="2500" kern="1200" dirty="0"/>
        </a:p>
      </dsp:txBody>
      <dsp:txXfrm>
        <a:off x="0" y="694011"/>
        <a:ext cx="2677797" cy="1606678"/>
      </dsp:txXfrm>
    </dsp:sp>
    <dsp:sp modelId="{D884C982-A880-49A9-AAD0-4631B55865DD}">
      <dsp:nvSpPr>
        <dsp:cNvPr id="0" name=""/>
        <dsp:cNvSpPr/>
      </dsp:nvSpPr>
      <dsp:spPr>
        <a:xfrm>
          <a:off x="2945577" y="694011"/>
          <a:ext cx="2677797" cy="160667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500" kern="1200" dirty="0">
              <a:latin typeface="Meiryo"/>
            </a:rPr>
            <a:t>Zaten çalışıyordum</a:t>
          </a:r>
        </a:p>
      </dsp:txBody>
      <dsp:txXfrm>
        <a:off x="2945577" y="694011"/>
        <a:ext cx="2677797" cy="1606678"/>
      </dsp:txXfrm>
    </dsp:sp>
    <dsp:sp modelId="{BECE83BF-DB38-4549-BD11-A39C17192818}">
      <dsp:nvSpPr>
        <dsp:cNvPr id="0" name=""/>
        <dsp:cNvSpPr/>
      </dsp:nvSpPr>
      <dsp:spPr>
        <a:xfrm>
          <a:off x="5891154" y="694011"/>
          <a:ext cx="2677797" cy="160667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500" kern="1200" dirty="0">
              <a:latin typeface="Meiryo"/>
            </a:rPr>
            <a:t>Konularım tam</a:t>
          </a:r>
          <a:endParaRPr lang="tr-TR" sz="2500" kern="1200" dirty="0"/>
        </a:p>
      </dsp:txBody>
      <dsp:txXfrm>
        <a:off x="5891154" y="694011"/>
        <a:ext cx="2677797" cy="1606678"/>
      </dsp:txXfrm>
    </dsp:sp>
    <dsp:sp modelId="{7FEFBEAD-B538-4865-8CBD-E866130FCEA8}">
      <dsp:nvSpPr>
        <dsp:cNvPr id="0" name=""/>
        <dsp:cNvSpPr/>
      </dsp:nvSpPr>
      <dsp:spPr>
        <a:xfrm>
          <a:off x="1472788" y="2568469"/>
          <a:ext cx="2677797" cy="160667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500" kern="1200" dirty="0">
              <a:latin typeface="Meiryo"/>
            </a:rPr>
            <a:t>Konularım eksik</a:t>
          </a:r>
          <a:endParaRPr lang="tr-TR" sz="2500" kern="1200" dirty="0"/>
        </a:p>
      </dsp:txBody>
      <dsp:txXfrm>
        <a:off x="1472788" y="2568469"/>
        <a:ext cx="2677797" cy="1606678"/>
      </dsp:txXfrm>
    </dsp:sp>
    <dsp:sp modelId="{D400DFBB-3A07-435A-AC06-A96AFD9C2B98}">
      <dsp:nvSpPr>
        <dsp:cNvPr id="0" name=""/>
        <dsp:cNvSpPr/>
      </dsp:nvSpPr>
      <dsp:spPr>
        <a:xfrm>
          <a:off x="4418365" y="2568469"/>
          <a:ext cx="2677797" cy="160667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500" kern="1200" dirty="0">
              <a:latin typeface="Meiryo"/>
            </a:rPr>
            <a:t>Test ve deneme çözüyorum</a:t>
          </a:r>
        </a:p>
      </dsp:txBody>
      <dsp:txXfrm>
        <a:off x="4418365" y="2568469"/>
        <a:ext cx="2677797" cy="16066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2F64E2-498B-450B-826A-F4D8298352C4}" type="datetimeFigureOut">
              <a:rPr lang="tr-TR" smtClean="0"/>
              <a:t>16.03.2021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EF0184-E92A-453A-88EF-4BC989B93A4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722700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EF0184-E92A-453A-88EF-4BC989B93A4A}" type="slidenum">
              <a:rPr lang="tr-TR" smtClean="0"/>
              <a:t>23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69993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16.03.2021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16.03.2021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16.03.2021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16.03.2021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16.03.2021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16.03.2021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16.03.2021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16.03.2021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16.03.2021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16.03.2021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16.03.2021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16.03.2021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06896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tr-TR" sz="2000" b="1" dirty="0" smtClean="0">
                <a:latin typeface="Bell MT" pitchFamily="18" charset="0"/>
              </a:rPr>
              <a:t>MALAZGİRT REHBERLİK VE ARAŞTIRMA MERKEZİ                        </a:t>
            </a:r>
            <a:r>
              <a:rPr lang="tr-TR" b="1" dirty="0" smtClean="0">
                <a:latin typeface="Bell MT" pitchFamily="18" charset="0"/>
              </a:rPr>
              <a:t>SINAV SÜRECİNDE                EBEVEYN YOL HARİTASI</a:t>
            </a:r>
            <a:endParaRPr lang="tr-TR" b="1" dirty="0">
              <a:latin typeface="Bell MT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13" y="404664"/>
            <a:ext cx="947209" cy="94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404664"/>
            <a:ext cx="988157" cy="986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ÖĞRENCİ VELİ ile ilgili görsel sonuc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69854"/>
            <a:ext cx="9180512" cy="3788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Metin kutusu 8"/>
          <p:cNvSpPr txBox="1"/>
          <p:nvPr/>
        </p:nvSpPr>
        <p:spPr>
          <a:xfrm>
            <a:off x="5292080" y="2852936"/>
            <a:ext cx="37310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latin typeface="Britannic Bold" pitchFamily="34" charset="0"/>
              </a:rPr>
              <a:t>PSİKOLOJİK DANIŞMAN            HÜLYA EMET</a:t>
            </a:r>
            <a:endParaRPr lang="tr-TR" sz="2400" b="1" dirty="0">
              <a:latin typeface="Britannic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951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i="1" dirty="0" smtClean="0">
                <a:solidFill>
                  <a:schemeClr val="accent6">
                    <a:lumMod val="75000"/>
                  </a:schemeClr>
                </a:solidFill>
              </a:rPr>
              <a:t>TUTARSIZ ANNE-BABA TUTUMU</a:t>
            </a:r>
            <a:endParaRPr lang="tr-TR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391503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1691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5328592" cy="4954562"/>
          </a:xfrm>
        </p:spPr>
        <p:txBody>
          <a:bodyPr>
            <a:noAutofit/>
          </a:bodyPr>
          <a:lstStyle/>
          <a:p>
            <a:r>
              <a:rPr lang="tr-TR" sz="6000" b="1" dirty="0" smtClean="0">
                <a:solidFill>
                  <a:schemeClr val="accent6">
                    <a:lumMod val="75000"/>
                  </a:schemeClr>
                </a:solidFill>
                <a:latin typeface="Bell MT" pitchFamily="18" charset="0"/>
              </a:rPr>
              <a:t>SINAVA HAZIRLANAN ÖĞRENCİ PSİKOLOJİSİ</a:t>
            </a:r>
            <a:endParaRPr lang="tr-TR" sz="6000" b="1" dirty="0">
              <a:solidFill>
                <a:schemeClr val="accent6">
                  <a:lumMod val="75000"/>
                </a:schemeClr>
              </a:solidFill>
              <a:latin typeface="Bell MT" pitchFamily="18" charset="0"/>
            </a:endParaRPr>
          </a:p>
        </p:txBody>
      </p:sp>
      <p:pic>
        <p:nvPicPr>
          <p:cNvPr id="3" name="Picture 5" descr="PEOP068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16632"/>
            <a:ext cx="3779912" cy="674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4317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544" y="980728"/>
            <a:ext cx="4896544" cy="4525963"/>
          </a:xfrm>
        </p:spPr>
        <p:txBody>
          <a:bodyPr>
            <a:normAutofit lnSpcReduction="10000"/>
          </a:bodyPr>
          <a:lstStyle/>
          <a:p>
            <a:r>
              <a:rPr lang="tr-TR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auhaus 93" pitchFamily="82" charset="0"/>
              </a:rPr>
              <a:t>BORÇLULUK DUYGUSU</a:t>
            </a:r>
          </a:p>
          <a:p>
            <a:pPr marL="0" indent="0">
              <a:buNone/>
            </a:pPr>
            <a:r>
              <a:rPr lang="tr-TR" b="1" dirty="0" smtClean="0"/>
              <a:t>Ailem büyük özveri ile beni dershaneye gönderdi, her konuda bana destek oldu, bana bir sürü kitaplar aldılar. Kendimi onlara karşı borçlu hissediyorum, sınavı kazanamazsam ben ne yaparım?</a:t>
            </a:r>
            <a:endParaRPr lang="tr-TR" b="1" dirty="0"/>
          </a:p>
        </p:txBody>
      </p:sp>
      <p:graphicFrame>
        <p:nvGraphicFramePr>
          <p:cNvPr id="2" name="Nesne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7796316"/>
              </p:ext>
            </p:extLst>
          </p:nvPr>
        </p:nvGraphicFramePr>
        <p:xfrm>
          <a:off x="5364088" y="1124744"/>
          <a:ext cx="2522537" cy="442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Clip" r:id="rId3" imgW="2424989" imgH="2218334" progId="MS_ClipArt_Gallery.2">
                  <p:embed/>
                </p:oleObj>
              </mc:Choice>
              <mc:Fallback>
                <p:oleObj name="Clip" r:id="rId3" imgW="2424989" imgH="2218334" progId="MS_ClipArt_Gallery.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088" y="1124744"/>
                        <a:ext cx="2522537" cy="4422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12420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24416" y="140016"/>
            <a:ext cx="4887248" cy="5613684"/>
          </a:xfrm>
        </p:spPr>
        <p:txBody>
          <a:bodyPr/>
          <a:lstStyle/>
          <a:p>
            <a:r>
              <a:rPr lang="tr-TR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auhaus 93" pitchFamily="82" charset="0"/>
              </a:rPr>
              <a:t>ALTERNATİFSİZLİK</a:t>
            </a:r>
          </a:p>
          <a:p>
            <a:r>
              <a:rPr lang="tr-TR" b="1" dirty="0" smtClean="0"/>
              <a:t>Bazı öğrenciler mutlu olmanın tek yolunun sınavı kazanmak olduğu kazanamazsa bütün hayatının biteceği </a:t>
            </a:r>
            <a:r>
              <a:rPr lang="tr-TR" b="1" dirty="0" err="1" smtClean="0"/>
              <a:t>kanaatindedir.’’Bu</a:t>
            </a:r>
            <a:r>
              <a:rPr lang="tr-TR" b="1" dirty="0" smtClean="0"/>
              <a:t> yıl kazanmalıyım kazanamazsam ben mahvolurum.’’</a:t>
            </a:r>
            <a:endParaRPr lang="tr-TR" b="1" dirty="0"/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4860032" y="2060849"/>
            <a:ext cx="3926781" cy="4365352"/>
            <a:chOff x="770" y="2259"/>
            <a:chExt cx="593" cy="740"/>
          </a:xfrm>
        </p:grpSpPr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1059" y="2504"/>
              <a:ext cx="53" cy="44"/>
            </a:xfrm>
            <a:custGeom>
              <a:avLst/>
              <a:gdLst>
                <a:gd name="T0" fmla="*/ 3 w 105"/>
                <a:gd name="T1" fmla="*/ 9 h 89"/>
                <a:gd name="T2" fmla="*/ 1 w 105"/>
                <a:gd name="T3" fmla="*/ 7 h 89"/>
                <a:gd name="T4" fmla="*/ 0 w 105"/>
                <a:gd name="T5" fmla="*/ 6 h 89"/>
                <a:gd name="T6" fmla="*/ 0 w 105"/>
                <a:gd name="T7" fmla="*/ 4 h 89"/>
                <a:gd name="T8" fmla="*/ 1 w 105"/>
                <a:gd name="T9" fmla="*/ 2 h 89"/>
                <a:gd name="T10" fmla="*/ 3 w 105"/>
                <a:gd name="T11" fmla="*/ 1 h 89"/>
                <a:gd name="T12" fmla="*/ 4 w 105"/>
                <a:gd name="T13" fmla="*/ 0 h 89"/>
                <a:gd name="T14" fmla="*/ 6 w 105"/>
                <a:gd name="T15" fmla="*/ 0 h 89"/>
                <a:gd name="T16" fmla="*/ 8 w 105"/>
                <a:gd name="T17" fmla="*/ 1 h 89"/>
                <a:gd name="T18" fmla="*/ 9 w 105"/>
                <a:gd name="T19" fmla="*/ 2 h 89"/>
                <a:gd name="T20" fmla="*/ 13 w 105"/>
                <a:gd name="T21" fmla="*/ 3 h 89"/>
                <a:gd name="T22" fmla="*/ 18 w 105"/>
                <a:gd name="T23" fmla="*/ 4 h 89"/>
                <a:gd name="T24" fmla="*/ 24 w 105"/>
                <a:gd name="T25" fmla="*/ 6 h 89"/>
                <a:gd name="T26" fmla="*/ 29 w 105"/>
                <a:gd name="T27" fmla="*/ 8 h 89"/>
                <a:gd name="T28" fmla="*/ 34 w 105"/>
                <a:gd name="T29" fmla="*/ 9 h 89"/>
                <a:gd name="T30" fmla="*/ 37 w 105"/>
                <a:gd name="T31" fmla="*/ 10 h 89"/>
                <a:gd name="T32" fmla="*/ 39 w 105"/>
                <a:gd name="T33" fmla="*/ 11 h 89"/>
                <a:gd name="T34" fmla="*/ 41 w 105"/>
                <a:gd name="T35" fmla="*/ 14 h 89"/>
                <a:gd name="T36" fmla="*/ 45 w 105"/>
                <a:gd name="T37" fmla="*/ 18 h 89"/>
                <a:gd name="T38" fmla="*/ 47 w 105"/>
                <a:gd name="T39" fmla="*/ 22 h 89"/>
                <a:gd name="T40" fmla="*/ 50 w 105"/>
                <a:gd name="T41" fmla="*/ 24 h 89"/>
                <a:gd name="T42" fmla="*/ 51 w 105"/>
                <a:gd name="T43" fmla="*/ 25 h 89"/>
                <a:gd name="T44" fmla="*/ 52 w 105"/>
                <a:gd name="T45" fmla="*/ 26 h 89"/>
                <a:gd name="T46" fmla="*/ 53 w 105"/>
                <a:gd name="T47" fmla="*/ 28 h 89"/>
                <a:gd name="T48" fmla="*/ 53 w 105"/>
                <a:gd name="T49" fmla="*/ 30 h 89"/>
                <a:gd name="T50" fmla="*/ 53 w 105"/>
                <a:gd name="T51" fmla="*/ 33 h 89"/>
                <a:gd name="T52" fmla="*/ 53 w 105"/>
                <a:gd name="T53" fmla="*/ 38 h 89"/>
                <a:gd name="T54" fmla="*/ 53 w 105"/>
                <a:gd name="T55" fmla="*/ 42 h 89"/>
                <a:gd name="T56" fmla="*/ 51 w 105"/>
                <a:gd name="T57" fmla="*/ 44 h 89"/>
                <a:gd name="T58" fmla="*/ 50 w 105"/>
                <a:gd name="T59" fmla="*/ 44 h 89"/>
                <a:gd name="T60" fmla="*/ 49 w 105"/>
                <a:gd name="T61" fmla="*/ 42 h 89"/>
                <a:gd name="T62" fmla="*/ 47 w 105"/>
                <a:gd name="T63" fmla="*/ 41 h 89"/>
                <a:gd name="T64" fmla="*/ 47 w 105"/>
                <a:gd name="T65" fmla="*/ 40 h 89"/>
                <a:gd name="T66" fmla="*/ 46 w 105"/>
                <a:gd name="T67" fmla="*/ 38 h 89"/>
                <a:gd name="T68" fmla="*/ 45 w 105"/>
                <a:gd name="T69" fmla="*/ 35 h 89"/>
                <a:gd name="T70" fmla="*/ 44 w 105"/>
                <a:gd name="T71" fmla="*/ 33 h 89"/>
                <a:gd name="T72" fmla="*/ 43 w 105"/>
                <a:gd name="T73" fmla="*/ 31 h 89"/>
                <a:gd name="T74" fmla="*/ 41 w 105"/>
                <a:gd name="T75" fmla="*/ 30 h 89"/>
                <a:gd name="T76" fmla="*/ 38 w 105"/>
                <a:gd name="T77" fmla="*/ 27 h 89"/>
                <a:gd name="T78" fmla="*/ 34 w 105"/>
                <a:gd name="T79" fmla="*/ 25 h 89"/>
                <a:gd name="T80" fmla="*/ 31 w 105"/>
                <a:gd name="T81" fmla="*/ 24 h 89"/>
                <a:gd name="T82" fmla="*/ 27 w 105"/>
                <a:gd name="T83" fmla="*/ 23 h 89"/>
                <a:gd name="T84" fmla="*/ 22 w 105"/>
                <a:gd name="T85" fmla="*/ 21 h 89"/>
                <a:gd name="T86" fmla="*/ 17 w 105"/>
                <a:gd name="T87" fmla="*/ 19 h 89"/>
                <a:gd name="T88" fmla="*/ 14 w 105"/>
                <a:gd name="T89" fmla="*/ 17 h 89"/>
                <a:gd name="T90" fmla="*/ 11 w 105"/>
                <a:gd name="T91" fmla="*/ 15 h 89"/>
                <a:gd name="T92" fmla="*/ 8 w 105"/>
                <a:gd name="T93" fmla="*/ 13 h 89"/>
                <a:gd name="T94" fmla="*/ 4 w 105"/>
                <a:gd name="T95" fmla="*/ 10 h 89"/>
                <a:gd name="T96" fmla="*/ 3 w 105"/>
                <a:gd name="T97" fmla="*/ 9 h 8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05" h="89">
                  <a:moveTo>
                    <a:pt x="5" y="19"/>
                  </a:moveTo>
                  <a:lnTo>
                    <a:pt x="2" y="15"/>
                  </a:lnTo>
                  <a:lnTo>
                    <a:pt x="0" y="12"/>
                  </a:lnTo>
                  <a:lnTo>
                    <a:pt x="0" y="8"/>
                  </a:lnTo>
                  <a:lnTo>
                    <a:pt x="1" y="5"/>
                  </a:lnTo>
                  <a:lnTo>
                    <a:pt x="5" y="2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5" y="2"/>
                  </a:lnTo>
                  <a:lnTo>
                    <a:pt x="18" y="4"/>
                  </a:lnTo>
                  <a:lnTo>
                    <a:pt x="26" y="6"/>
                  </a:lnTo>
                  <a:lnTo>
                    <a:pt x="36" y="9"/>
                  </a:lnTo>
                  <a:lnTo>
                    <a:pt x="47" y="13"/>
                  </a:lnTo>
                  <a:lnTo>
                    <a:pt x="58" y="16"/>
                  </a:lnTo>
                  <a:lnTo>
                    <a:pt x="67" y="19"/>
                  </a:lnTo>
                  <a:lnTo>
                    <a:pt x="74" y="21"/>
                  </a:lnTo>
                  <a:lnTo>
                    <a:pt x="77" y="23"/>
                  </a:lnTo>
                  <a:lnTo>
                    <a:pt x="82" y="29"/>
                  </a:lnTo>
                  <a:lnTo>
                    <a:pt x="89" y="36"/>
                  </a:lnTo>
                  <a:lnTo>
                    <a:pt x="94" y="44"/>
                  </a:lnTo>
                  <a:lnTo>
                    <a:pt x="99" y="48"/>
                  </a:lnTo>
                  <a:lnTo>
                    <a:pt x="101" y="51"/>
                  </a:lnTo>
                  <a:lnTo>
                    <a:pt x="104" y="53"/>
                  </a:lnTo>
                  <a:lnTo>
                    <a:pt x="105" y="57"/>
                  </a:lnTo>
                  <a:lnTo>
                    <a:pt x="105" y="60"/>
                  </a:lnTo>
                  <a:lnTo>
                    <a:pt x="105" y="66"/>
                  </a:lnTo>
                  <a:lnTo>
                    <a:pt x="105" y="76"/>
                  </a:lnTo>
                  <a:lnTo>
                    <a:pt x="105" y="84"/>
                  </a:lnTo>
                  <a:lnTo>
                    <a:pt x="101" y="89"/>
                  </a:lnTo>
                  <a:lnTo>
                    <a:pt x="99" y="89"/>
                  </a:lnTo>
                  <a:lnTo>
                    <a:pt x="97" y="85"/>
                  </a:lnTo>
                  <a:lnTo>
                    <a:pt x="94" y="83"/>
                  </a:lnTo>
                  <a:lnTo>
                    <a:pt x="93" y="80"/>
                  </a:lnTo>
                  <a:lnTo>
                    <a:pt x="91" y="76"/>
                  </a:lnTo>
                  <a:lnTo>
                    <a:pt x="90" y="70"/>
                  </a:lnTo>
                  <a:lnTo>
                    <a:pt x="87" y="66"/>
                  </a:lnTo>
                  <a:lnTo>
                    <a:pt x="85" y="63"/>
                  </a:lnTo>
                  <a:lnTo>
                    <a:pt x="82" y="61"/>
                  </a:lnTo>
                  <a:lnTo>
                    <a:pt x="75" y="55"/>
                  </a:lnTo>
                  <a:lnTo>
                    <a:pt x="68" y="51"/>
                  </a:lnTo>
                  <a:lnTo>
                    <a:pt x="61" y="48"/>
                  </a:lnTo>
                  <a:lnTo>
                    <a:pt x="54" y="46"/>
                  </a:lnTo>
                  <a:lnTo>
                    <a:pt x="44" y="43"/>
                  </a:lnTo>
                  <a:lnTo>
                    <a:pt x="33" y="38"/>
                  </a:lnTo>
                  <a:lnTo>
                    <a:pt x="28" y="35"/>
                  </a:lnTo>
                  <a:lnTo>
                    <a:pt x="22" y="31"/>
                  </a:lnTo>
                  <a:lnTo>
                    <a:pt x="15" y="27"/>
                  </a:lnTo>
                  <a:lnTo>
                    <a:pt x="8" y="21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rgbClr val="C19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1060" y="2505"/>
              <a:ext cx="9" cy="9"/>
            </a:xfrm>
            <a:custGeom>
              <a:avLst/>
              <a:gdLst>
                <a:gd name="T0" fmla="*/ 9 w 18"/>
                <a:gd name="T1" fmla="*/ 7 h 19"/>
                <a:gd name="T2" fmla="*/ 9 w 18"/>
                <a:gd name="T3" fmla="*/ 6 h 19"/>
                <a:gd name="T4" fmla="*/ 9 w 18"/>
                <a:gd name="T5" fmla="*/ 3 h 19"/>
                <a:gd name="T6" fmla="*/ 9 w 18"/>
                <a:gd name="T7" fmla="*/ 2 h 19"/>
                <a:gd name="T8" fmla="*/ 7 w 18"/>
                <a:gd name="T9" fmla="*/ 0 h 19"/>
                <a:gd name="T10" fmla="*/ 5 w 18"/>
                <a:gd name="T11" fmla="*/ 0 h 19"/>
                <a:gd name="T12" fmla="*/ 4 w 18"/>
                <a:gd name="T13" fmla="*/ 0 h 19"/>
                <a:gd name="T14" fmla="*/ 2 w 18"/>
                <a:gd name="T15" fmla="*/ 0 h 19"/>
                <a:gd name="T16" fmla="*/ 1 w 18"/>
                <a:gd name="T17" fmla="*/ 2 h 19"/>
                <a:gd name="T18" fmla="*/ 0 w 18"/>
                <a:gd name="T19" fmla="*/ 4 h 19"/>
                <a:gd name="T20" fmla="*/ 0 w 18"/>
                <a:gd name="T21" fmla="*/ 6 h 19"/>
                <a:gd name="T22" fmla="*/ 1 w 18"/>
                <a:gd name="T23" fmla="*/ 7 h 19"/>
                <a:gd name="T24" fmla="*/ 2 w 18"/>
                <a:gd name="T25" fmla="*/ 9 h 19"/>
                <a:gd name="T26" fmla="*/ 4 w 18"/>
                <a:gd name="T27" fmla="*/ 9 h 19"/>
                <a:gd name="T28" fmla="*/ 6 w 18"/>
                <a:gd name="T29" fmla="*/ 9 h 19"/>
                <a:gd name="T30" fmla="*/ 8 w 18"/>
                <a:gd name="T31" fmla="*/ 9 h 19"/>
                <a:gd name="T32" fmla="*/ 9 w 18"/>
                <a:gd name="T33" fmla="*/ 7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8" h="19">
                  <a:moveTo>
                    <a:pt x="17" y="15"/>
                  </a:moveTo>
                  <a:lnTo>
                    <a:pt x="18" y="12"/>
                  </a:lnTo>
                  <a:lnTo>
                    <a:pt x="18" y="7"/>
                  </a:lnTo>
                  <a:lnTo>
                    <a:pt x="17" y="4"/>
                  </a:lnTo>
                  <a:lnTo>
                    <a:pt x="14" y="1"/>
                  </a:lnTo>
                  <a:lnTo>
                    <a:pt x="10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5"/>
                  </a:lnTo>
                  <a:lnTo>
                    <a:pt x="0" y="8"/>
                  </a:lnTo>
                  <a:lnTo>
                    <a:pt x="0" y="12"/>
                  </a:lnTo>
                  <a:lnTo>
                    <a:pt x="1" y="15"/>
                  </a:lnTo>
                  <a:lnTo>
                    <a:pt x="4" y="18"/>
                  </a:lnTo>
                  <a:lnTo>
                    <a:pt x="7" y="19"/>
                  </a:lnTo>
                  <a:lnTo>
                    <a:pt x="12" y="19"/>
                  </a:lnTo>
                  <a:lnTo>
                    <a:pt x="15" y="18"/>
                  </a:lnTo>
                  <a:lnTo>
                    <a:pt x="17" y="15"/>
                  </a:lnTo>
                  <a:close/>
                </a:path>
              </a:pathLst>
            </a:custGeom>
            <a:solidFill>
              <a:srgbClr val="C19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900" y="2363"/>
              <a:ext cx="169" cy="151"/>
            </a:xfrm>
            <a:custGeom>
              <a:avLst/>
              <a:gdLst>
                <a:gd name="T0" fmla="*/ 164 w 337"/>
                <a:gd name="T1" fmla="*/ 151 h 302"/>
                <a:gd name="T2" fmla="*/ 167 w 337"/>
                <a:gd name="T3" fmla="*/ 151 h 302"/>
                <a:gd name="T4" fmla="*/ 169 w 337"/>
                <a:gd name="T5" fmla="*/ 148 h 302"/>
                <a:gd name="T6" fmla="*/ 169 w 337"/>
                <a:gd name="T7" fmla="*/ 145 h 302"/>
                <a:gd name="T8" fmla="*/ 166 w 337"/>
                <a:gd name="T9" fmla="*/ 141 h 302"/>
                <a:gd name="T10" fmla="*/ 162 w 337"/>
                <a:gd name="T11" fmla="*/ 137 h 302"/>
                <a:gd name="T12" fmla="*/ 156 w 337"/>
                <a:gd name="T13" fmla="*/ 134 h 302"/>
                <a:gd name="T14" fmla="*/ 150 w 337"/>
                <a:gd name="T15" fmla="*/ 130 h 302"/>
                <a:gd name="T16" fmla="*/ 143 w 337"/>
                <a:gd name="T17" fmla="*/ 125 h 302"/>
                <a:gd name="T18" fmla="*/ 136 w 337"/>
                <a:gd name="T19" fmla="*/ 118 h 302"/>
                <a:gd name="T20" fmla="*/ 128 w 337"/>
                <a:gd name="T21" fmla="*/ 111 h 302"/>
                <a:gd name="T22" fmla="*/ 122 w 337"/>
                <a:gd name="T23" fmla="*/ 106 h 302"/>
                <a:gd name="T24" fmla="*/ 115 w 337"/>
                <a:gd name="T25" fmla="*/ 98 h 302"/>
                <a:gd name="T26" fmla="*/ 104 w 337"/>
                <a:gd name="T27" fmla="*/ 92 h 302"/>
                <a:gd name="T28" fmla="*/ 96 w 337"/>
                <a:gd name="T29" fmla="*/ 87 h 302"/>
                <a:gd name="T30" fmla="*/ 90 w 337"/>
                <a:gd name="T31" fmla="*/ 84 h 302"/>
                <a:gd name="T32" fmla="*/ 85 w 337"/>
                <a:gd name="T33" fmla="*/ 77 h 302"/>
                <a:gd name="T34" fmla="*/ 78 w 337"/>
                <a:gd name="T35" fmla="*/ 65 h 302"/>
                <a:gd name="T36" fmla="*/ 68 w 337"/>
                <a:gd name="T37" fmla="*/ 51 h 302"/>
                <a:gd name="T38" fmla="*/ 56 w 337"/>
                <a:gd name="T39" fmla="*/ 35 h 302"/>
                <a:gd name="T40" fmla="*/ 45 w 337"/>
                <a:gd name="T41" fmla="*/ 23 h 302"/>
                <a:gd name="T42" fmla="*/ 38 w 337"/>
                <a:gd name="T43" fmla="*/ 12 h 302"/>
                <a:gd name="T44" fmla="*/ 27 w 337"/>
                <a:gd name="T45" fmla="*/ 2 h 302"/>
                <a:gd name="T46" fmla="*/ 12 w 337"/>
                <a:gd name="T47" fmla="*/ 1 h 302"/>
                <a:gd name="T48" fmla="*/ 2 w 337"/>
                <a:gd name="T49" fmla="*/ 11 h 302"/>
                <a:gd name="T50" fmla="*/ 2 w 337"/>
                <a:gd name="T51" fmla="*/ 26 h 302"/>
                <a:gd name="T52" fmla="*/ 11 w 337"/>
                <a:gd name="T53" fmla="*/ 37 h 302"/>
                <a:gd name="T54" fmla="*/ 22 w 337"/>
                <a:gd name="T55" fmla="*/ 49 h 302"/>
                <a:gd name="T56" fmla="*/ 31 w 337"/>
                <a:gd name="T57" fmla="*/ 61 h 302"/>
                <a:gd name="T58" fmla="*/ 39 w 337"/>
                <a:gd name="T59" fmla="*/ 71 h 302"/>
                <a:gd name="T60" fmla="*/ 45 w 337"/>
                <a:gd name="T61" fmla="*/ 77 h 302"/>
                <a:gd name="T62" fmla="*/ 53 w 337"/>
                <a:gd name="T63" fmla="*/ 84 h 302"/>
                <a:gd name="T64" fmla="*/ 62 w 337"/>
                <a:gd name="T65" fmla="*/ 93 h 302"/>
                <a:gd name="T66" fmla="*/ 69 w 337"/>
                <a:gd name="T67" fmla="*/ 100 h 302"/>
                <a:gd name="T68" fmla="*/ 74 w 337"/>
                <a:gd name="T69" fmla="*/ 104 h 302"/>
                <a:gd name="T70" fmla="*/ 80 w 337"/>
                <a:gd name="T71" fmla="*/ 109 h 302"/>
                <a:gd name="T72" fmla="*/ 88 w 337"/>
                <a:gd name="T73" fmla="*/ 114 h 302"/>
                <a:gd name="T74" fmla="*/ 95 w 337"/>
                <a:gd name="T75" fmla="*/ 119 h 302"/>
                <a:gd name="T76" fmla="*/ 104 w 337"/>
                <a:gd name="T77" fmla="*/ 125 h 302"/>
                <a:gd name="T78" fmla="*/ 114 w 337"/>
                <a:gd name="T79" fmla="*/ 130 h 302"/>
                <a:gd name="T80" fmla="*/ 123 w 337"/>
                <a:gd name="T81" fmla="*/ 136 h 302"/>
                <a:gd name="T82" fmla="*/ 135 w 337"/>
                <a:gd name="T83" fmla="*/ 142 h 302"/>
                <a:gd name="T84" fmla="*/ 147 w 337"/>
                <a:gd name="T85" fmla="*/ 147 h 302"/>
                <a:gd name="T86" fmla="*/ 158 w 337"/>
                <a:gd name="T87" fmla="*/ 151 h 30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337" h="302">
                  <a:moveTo>
                    <a:pt x="326" y="302"/>
                  </a:moveTo>
                  <a:lnTo>
                    <a:pt x="328" y="302"/>
                  </a:lnTo>
                  <a:lnTo>
                    <a:pt x="331" y="302"/>
                  </a:lnTo>
                  <a:lnTo>
                    <a:pt x="333" y="301"/>
                  </a:lnTo>
                  <a:lnTo>
                    <a:pt x="335" y="299"/>
                  </a:lnTo>
                  <a:lnTo>
                    <a:pt x="337" y="296"/>
                  </a:lnTo>
                  <a:lnTo>
                    <a:pt x="337" y="292"/>
                  </a:lnTo>
                  <a:lnTo>
                    <a:pt x="337" y="289"/>
                  </a:lnTo>
                  <a:lnTo>
                    <a:pt x="335" y="286"/>
                  </a:lnTo>
                  <a:lnTo>
                    <a:pt x="331" y="282"/>
                  </a:lnTo>
                  <a:lnTo>
                    <a:pt x="327" y="279"/>
                  </a:lnTo>
                  <a:lnTo>
                    <a:pt x="323" y="274"/>
                  </a:lnTo>
                  <a:lnTo>
                    <a:pt x="317" y="271"/>
                  </a:lnTo>
                  <a:lnTo>
                    <a:pt x="311" y="267"/>
                  </a:lnTo>
                  <a:lnTo>
                    <a:pt x="305" y="264"/>
                  </a:lnTo>
                  <a:lnTo>
                    <a:pt x="299" y="259"/>
                  </a:lnTo>
                  <a:lnTo>
                    <a:pt x="293" y="254"/>
                  </a:lnTo>
                  <a:lnTo>
                    <a:pt x="286" y="249"/>
                  </a:lnTo>
                  <a:lnTo>
                    <a:pt x="279" y="243"/>
                  </a:lnTo>
                  <a:lnTo>
                    <a:pt x="271" y="236"/>
                  </a:lnTo>
                  <a:lnTo>
                    <a:pt x="264" y="229"/>
                  </a:lnTo>
                  <a:lnTo>
                    <a:pt x="256" y="222"/>
                  </a:lnTo>
                  <a:lnTo>
                    <a:pt x="249" y="216"/>
                  </a:lnTo>
                  <a:lnTo>
                    <a:pt x="243" y="211"/>
                  </a:lnTo>
                  <a:lnTo>
                    <a:pt x="238" y="205"/>
                  </a:lnTo>
                  <a:lnTo>
                    <a:pt x="229" y="196"/>
                  </a:lnTo>
                  <a:lnTo>
                    <a:pt x="219" y="189"/>
                  </a:lnTo>
                  <a:lnTo>
                    <a:pt x="208" y="183"/>
                  </a:lnTo>
                  <a:lnTo>
                    <a:pt x="199" y="177"/>
                  </a:lnTo>
                  <a:lnTo>
                    <a:pt x="191" y="174"/>
                  </a:lnTo>
                  <a:lnTo>
                    <a:pt x="184" y="170"/>
                  </a:lnTo>
                  <a:lnTo>
                    <a:pt x="180" y="167"/>
                  </a:lnTo>
                  <a:lnTo>
                    <a:pt x="176" y="165"/>
                  </a:lnTo>
                  <a:lnTo>
                    <a:pt x="170" y="154"/>
                  </a:lnTo>
                  <a:lnTo>
                    <a:pt x="164" y="143"/>
                  </a:lnTo>
                  <a:lnTo>
                    <a:pt x="155" y="130"/>
                  </a:lnTo>
                  <a:lnTo>
                    <a:pt x="146" y="116"/>
                  </a:lnTo>
                  <a:lnTo>
                    <a:pt x="136" y="101"/>
                  </a:lnTo>
                  <a:lnTo>
                    <a:pt x="124" y="86"/>
                  </a:lnTo>
                  <a:lnTo>
                    <a:pt x="111" y="70"/>
                  </a:lnTo>
                  <a:lnTo>
                    <a:pt x="96" y="54"/>
                  </a:lnTo>
                  <a:lnTo>
                    <a:pt x="90" y="46"/>
                  </a:lnTo>
                  <a:lnTo>
                    <a:pt x="83" y="35"/>
                  </a:lnTo>
                  <a:lnTo>
                    <a:pt x="75" y="23"/>
                  </a:lnTo>
                  <a:lnTo>
                    <a:pt x="68" y="15"/>
                  </a:lnTo>
                  <a:lnTo>
                    <a:pt x="53" y="4"/>
                  </a:lnTo>
                  <a:lnTo>
                    <a:pt x="37" y="0"/>
                  </a:lnTo>
                  <a:lnTo>
                    <a:pt x="23" y="2"/>
                  </a:lnTo>
                  <a:lnTo>
                    <a:pt x="11" y="10"/>
                  </a:lnTo>
                  <a:lnTo>
                    <a:pt x="3" y="22"/>
                  </a:lnTo>
                  <a:lnTo>
                    <a:pt x="0" y="36"/>
                  </a:lnTo>
                  <a:lnTo>
                    <a:pt x="3" y="51"/>
                  </a:lnTo>
                  <a:lnTo>
                    <a:pt x="14" y="66"/>
                  </a:lnTo>
                  <a:lnTo>
                    <a:pt x="22" y="74"/>
                  </a:lnTo>
                  <a:lnTo>
                    <a:pt x="32" y="85"/>
                  </a:lnTo>
                  <a:lnTo>
                    <a:pt x="43" y="97"/>
                  </a:lnTo>
                  <a:lnTo>
                    <a:pt x="53" y="109"/>
                  </a:lnTo>
                  <a:lnTo>
                    <a:pt x="62" y="121"/>
                  </a:lnTo>
                  <a:lnTo>
                    <a:pt x="71" y="132"/>
                  </a:lnTo>
                  <a:lnTo>
                    <a:pt x="78" y="141"/>
                  </a:lnTo>
                  <a:lnTo>
                    <a:pt x="84" y="147"/>
                  </a:lnTo>
                  <a:lnTo>
                    <a:pt x="90" y="153"/>
                  </a:lnTo>
                  <a:lnTo>
                    <a:pt x="98" y="160"/>
                  </a:lnTo>
                  <a:lnTo>
                    <a:pt x="106" y="168"/>
                  </a:lnTo>
                  <a:lnTo>
                    <a:pt x="115" y="177"/>
                  </a:lnTo>
                  <a:lnTo>
                    <a:pt x="123" y="185"/>
                  </a:lnTo>
                  <a:lnTo>
                    <a:pt x="131" y="193"/>
                  </a:lnTo>
                  <a:lnTo>
                    <a:pt x="138" y="199"/>
                  </a:lnTo>
                  <a:lnTo>
                    <a:pt x="142" y="203"/>
                  </a:lnTo>
                  <a:lnTo>
                    <a:pt x="147" y="207"/>
                  </a:lnTo>
                  <a:lnTo>
                    <a:pt x="153" y="213"/>
                  </a:lnTo>
                  <a:lnTo>
                    <a:pt x="160" y="218"/>
                  </a:lnTo>
                  <a:lnTo>
                    <a:pt x="169" y="223"/>
                  </a:lnTo>
                  <a:lnTo>
                    <a:pt x="175" y="227"/>
                  </a:lnTo>
                  <a:lnTo>
                    <a:pt x="182" y="231"/>
                  </a:lnTo>
                  <a:lnTo>
                    <a:pt x="190" y="237"/>
                  </a:lnTo>
                  <a:lnTo>
                    <a:pt x="198" y="243"/>
                  </a:lnTo>
                  <a:lnTo>
                    <a:pt x="207" y="249"/>
                  </a:lnTo>
                  <a:lnTo>
                    <a:pt x="218" y="254"/>
                  </a:lnTo>
                  <a:lnTo>
                    <a:pt x="227" y="260"/>
                  </a:lnTo>
                  <a:lnTo>
                    <a:pt x="236" y="266"/>
                  </a:lnTo>
                  <a:lnTo>
                    <a:pt x="246" y="272"/>
                  </a:lnTo>
                  <a:lnTo>
                    <a:pt x="257" y="277"/>
                  </a:lnTo>
                  <a:lnTo>
                    <a:pt x="270" y="283"/>
                  </a:lnTo>
                  <a:lnTo>
                    <a:pt x="281" y="289"/>
                  </a:lnTo>
                  <a:lnTo>
                    <a:pt x="293" y="294"/>
                  </a:lnTo>
                  <a:lnTo>
                    <a:pt x="305" y="298"/>
                  </a:lnTo>
                  <a:lnTo>
                    <a:pt x="316" y="301"/>
                  </a:lnTo>
                  <a:lnTo>
                    <a:pt x="326" y="302"/>
                  </a:lnTo>
                  <a:close/>
                </a:path>
              </a:pathLst>
            </a:custGeom>
            <a:solidFill>
              <a:srgbClr val="C19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1060" y="2505"/>
              <a:ext cx="9" cy="9"/>
            </a:xfrm>
            <a:custGeom>
              <a:avLst/>
              <a:gdLst>
                <a:gd name="T0" fmla="*/ 8 w 18"/>
                <a:gd name="T1" fmla="*/ 8 h 19"/>
                <a:gd name="T2" fmla="*/ 9 w 18"/>
                <a:gd name="T3" fmla="*/ 6 h 19"/>
                <a:gd name="T4" fmla="*/ 9 w 18"/>
                <a:gd name="T5" fmla="*/ 4 h 19"/>
                <a:gd name="T6" fmla="*/ 9 w 18"/>
                <a:gd name="T7" fmla="*/ 3 h 19"/>
                <a:gd name="T8" fmla="*/ 8 w 18"/>
                <a:gd name="T9" fmla="*/ 1 h 19"/>
                <a:gd name="T10" fmla="*/ 7 w 18"/>
                <a:gd name="T11" fmla="*/ 0 h 19"/>
                <a:gd name="T12" fmla="*/ 5 w 18"/>
                <a:gd name="T13" fmla="*/ 0 h 19"/>
                <a:gd name="T14" fmla="*/ 3 w 18"/>
                <a:gd name="T15" fmla="*/ 0 h 19"/>
                <a:gd name="T16" fmla="*/ 1 w 18"/>
                <a:gd name="T17" fmla="*/ 1 h 19"/>
                <a:gd name="T18" fmla="*/ 0 w 18"/>
                <a:gd name="T19" fmla="*/ 3 h 19"/>
                <a:gd name="T20" fmla="*/ 0 w 18"/>
                <a:gd name="T21" fmla="*/ 4 h 19"/>
                <a:gd name="T22" fmla="*/ 0 w 18"/>
                <a:gd name="T23" fmla="*/ 6 h 19"/>
                <a:gd name="T24" fmla="*/ 1 w 18"/>
                <a:gd name="T25" fmla="*/ 8 h 19"/>
                <a:gd name="T26" fmla="*/ 3 w 18"/>
                <a:gd name="T27" fmla="*/ 9 h 19"/>
                <a:gd name="T28" fmla="*/ 5 w 18"/>
                <a:gd name="T29" fmla="*/ 9 h 19"/>
                <a:gd name="T30" fmla="*/ 7 w 18"/>
                <a:gd name="T31" fmla="*/ 9 h 19"/>
                <a:gd name="T32" fmla="*/ 8 w 18"/>
                <a:gd name="T33" fmla="*/ 8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8" h="19">
                  <a:moveTo>
                    <a:pt x="16" y="16"/>
                  </a:moveTo>
                  <a:lnTo>
                    <a:pt x="18" y="13"/>
                  </a:lnTo>
                  <a:lnTo>
                    <a:pt x="18" y="9"/>
                  </a:lnTo>
                  <a:lnTo>
                    <a:pt x="18" y="6"/>
                  </a:lnTo>
                  <a:lnTo>
                    <a:pt x="16" y="3"/>
                  </a:lnTo>
                  <a:lnTo>
                    <a:pt x="13" y="0"/>
                  </a:lnTo>
                  <a:lnTo>
                    <a:pt x="9" y="0"/>
                  </a:lnTo>
                  <a:lnTo>
                    <a:pt x="6" y="0"/>
                  </a:lnTo>
                  <a:lnTo>
                    <a:pt x="2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13"/>
                  </a:lnTo>
                  <a:lnTo>
                    <a:pt x="2" y="16"/>
                  </a:lnTo>
                  <a:lnTo>
                    <a:pt x="6" y="19"/>
                  </a:lnTo>
                  <a:lnTo>
                    <a:pt x="9" y="19"/>
                  </a:lnTo>
                  <a:lnTo>
                    <a:pt x="13" y="19"/>
                  </a:lnTo>
                  <a:lnTo>
                    <a:pt x="16" y="16"/>
                  </a:lnTo>
                  <a:close/>
                </a:path>
              </a:pathLst>
            </a:custGeom>
            <a:solidFill>
              <a:srgbClr val="C19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auto">
            <a:xfrm>
              <a:off x="915" y="2380"/>
              <a:ext cx="10" cy="10"/>
            </a:xfrm>
            <a:custGeom>
              <a:avLst/>
              <a:gdLst>
                <a:gd name="T0" fmla="*/ 8 w 19"/>
                <a:gd name="T1" fmla="*/ 9 h 18"/>
                <a:gd name="T2" fmla="*/ 9 w 19"/>
                <a:gd name="T3" fmla="*/ 7 h 18"/>
                <a:gd name="T4" fmla="*/ 10 w 19"/>
                <a:gd name="T5" fmla="*/ 5 h 18"/>
                <a:gd name="T6" fmla="*/ 10 w 19"/>
                <a:gd name="T7" fmla="*/ 3 h 18"/>
                <a:gd name="T8" fmla="*/ 9 w 19"/>
                <a:gd name="T9" fmla="*/ 1 h 18"/>
                <a:gd name="T10" fmla="*/ 7 w 19"/>
                <a:gd name="T11" fmla="*/ 0 h 18"/>
                <a:gd name="T12" fmla="*/ 5 w 19"/>
                <a:gd name="T13" fmla="*/ 0 h 18"/>
                <a:gd name="T14" fmla="*/ 4 w 19"/>
                <a:gd name="T15" fmla="*/ 0 h 18"/>
                <a:gd name="T16" fmla="*/ 2 w 19"/>
                <a:gd name="T17" fmla="*/ 1 h 18"/>
                <a:gd name="T18" fmla="*/ 1 w 19"/>
                <a:gd name="T19" fmla="*/ 3 h 18"/>
                <a:gd name="T20" fmla="*/ 0 w 19"/>
                <a:gd name="T21" fmla="*/ 5 h 18"/>
                <a:gd name="T22" fmla="*/ 1 w 19"/>
                <a:gd name="T23" fmla="*/ 7 h 18"/>
                <a:gd name="T24" fmla="*/ 2 w 19"/>
                <a:gd name="T25" fmla="*/ 9 h 18"/>
                <a:gd name="T26" fmla="*/ 4 w 19"/>
                <a:gd name="T27" fmla="*/ 10 h 18"/>
                <a:gd name="T28" fmla="*/ 5 w 19"/>
                <a:gd name="T29" fmla="*/ 10 h 18"/>
                <a:gd name="T30" fmla="*/ 7 w 19"/>
                <a:gd name="T31" fmla="*/ 10 h 18"/>
                <a:gd name="T32" fmla="*/ 8 w 19"/>
                <a:gd name="T33" fmla="*/ 9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9" h="18">
                  <a:moveTo>
                    <a:pt x="16" y="16"/>
                  </a:moveTo>
                  <a:lnTo>
                    <a:pt x="18" y="12"/>
                  </a:lnTo>
                  <a:lnTo>
                    <a:pt x="19" y="9"/>
                  </a:lnTo>
                  <a:lnTo>
                    <a:pt x="19" y="5"/>
                  </a:lnTo>
                  <a:lnTo>
                    <a:pt x="17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7" y="0"/>
                  </a:lnTo>
                  <a:lnTo>
                    <a:pt x="3" y="2"/>
                  </a:lnTo>
                  <a:lnTo>
                    <a:pt x="1" y="5"/>
                  </a:lnTo>
                  <a:lnTo>
                    <a:pt x="0" y="9"/>
                  </a:lnTo>
                  <a:lnTo>
                    <a:pt x="1" y="12"/>
                  </a:lnTo>
                  <a:lnTo>
                    <a:pt x="3" y="16"/>
                  </a:lnTo>
                  <a:lnTo>
                    <a:pt x="7" y="18"/>
                  </a:lnTo>
                  <a:lnTo>
                    <a:pt x="10" y="18"/>
                  </a:lnTo>
                  <a:lnTo>
                    <a:pt x="13" y="18"/>
                  </a:lnTo>
                  <a:lnTo>
                    <a:pt x="16" y="16"/>
                  </a:lnTo>
                  <a:close/>
                </a:path>
              </a:pathLst>
            </a:custGeom>
            <a:solidFill>
              <a:srgbClr val="C19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896" y="2361"/>
              <a:ext cx="153" cy="149"/>
            </a:xfrm>
            <a:custGeom>
              <a:avLst/>
              <a:gdLst>
                <a:gd name="T0" fmla="*/ 57 w 305"/>
                <a:gd name="T1" fmla="*/ 26 h 299"/>
                <a:gd name="T2" fmla="*/ 51 w 305"/>
                <a:gd name="T3" fmla="*/ 17 h 299"/>
                <a:gd name="T4" fmla="*/ 42 w 305"/>
                <a:gd name="T5" fmla="*/ 8 h 299"/>
                <a:gd name="T6" fmla="*/ 32 w 305"/>
                <a:gd name="T7" fmla="*/ 2 h 299"/>
                <a:gd name="T8" fmla="*/ 16 w 305"/>
                <a:gd name="T9" fmla="*/ 0 h 299"/>
                <a:gd name="T10" fmla="*/ 3 w 305"/>
                <a:gd name="T11" fmla="*/ 6 h 299"/>
                <a:gd name="T12" fmla="*/ 0 w 305"/>
                <a:gd name="T13" fmla="*/ 17 h 299"/>
                <a:gd name="T14" fmla="*/ 3 w 305"/>
                <a:gd name="T15" fmla="*/ 28 h 299"/>
                <a:gd name="T16" fmla="*/ 9 w 305"/>
                <a:gd name="T17" fmla="*/ 37 h 299"/>
                <a:gd name="T18" fmla="*/ 17 w 305"/>
                <a:gd name="T19" fmla="*/ 51 h 299"/>
                <a:gd name="T20" fmla="*/ 26 w 305"/>
                <a:gd name="T21" fmla="*/ 67 h 299"/>
                <a:gd name="T22" fmla="*/ 34 w 305"/>
                <a:gd name="T23" fmla="*/ 78 h 299"/>
                <a:gd name="T24" fmla="*/ 38 w 305"/>
                <a:gd name="T25" fmla="*/ 83 h 299"/>
                <a:gd name="T26" fmla="*/ 45 w 305"/>
                <a:gd name="T27" fmla="*/ 89 h 299"/>
                <a:gd name="T28" fmla="*/ 50 w 305"/>
                <a:gd name="T29" fmla="*/ 96 h 299"/>
                <a:gd name="T30" fmla="*/ 55 w 305"/>
                <a:gd name="T31" fmla="*/ 101 h 299"/>
                <a:gd name="T32" fmla="*/ 60 w 305"/>
                <a:gd name="T33" fmla="*/ 105 h 299"/>
                <a:gd name="T34" fmla="*/ 69 w 305"/>
                <a:gd name="T35" fmla="*/ 115 h 299"/>
                <a:gd name="T36" fmla="*/ 80 w 305"/>
                <a:gd name="T37" fmla="*/ 127 h 299"/>
                <a:gd name="T38" fmla="*/ 88 w 305"/>
                <a:gd name="T39" fmla="*/ 136 h 299"/>
                <a:gd name="T40" fmla="*/ 92 w 305"/>
                <a:gd name="T41" fmla="*/ 140 h 299"/>
                <a:gd name="T42" fmla="*/ 96 w 305"/>
                <a:gd name="T43" fmla="*/ 144 h 299"/>
                <a:gd name="T44" fmla="*/ 101 w 305"/>
                <a:gd name="T45" fmla="*/ 147 h 299"/>
                <a:gd name="T46" fmla="*/ 107 w 305"/>
                <a:gd name="T47" fmla="*/ 149 h 299"/>
                <a:gd name="T48" fmla="*/ 114 w 305"/>
                <a:gd name="T49" fmla="*/ 149 h 299"/>
                <a:gd name="T50" fmla="*/ 121 w 305"/>
                <a:gd name="T51" fmla="*/ 149 h 299"/>
                <a:gd name="T52" fmla="*/ 125 w 305"/>
                <a:gd name="T53" fmla="*/ 145 h 299"/>
                <a:gd name="T54" fmla="*/ 128 w 305"/>
                <a:gd name="T55" fmla="*/ 142 h 299"/>
                <a:gd name="T56" fmla="*/ 133 w 305"/>
                <a:gd name="T57" fmla="*/ 143 h 299"/>
                <a:gd name="T58" fmla="*/ 141 w 305"/>
                <a:gd name="T59" fmla="*/ 146 h 299"/>
                <a:gd name="T60" fmla="*/ 144 w 305"/>
                <a:gd name="T61" fmla="*/ 141 h 299"/>
                <a:gd name="T62" fmla="*/ 149 w 305"/>
                <a:gd name="T63" fmla="*/ 132 h 299"/>
                <a:gd name="T64" fmla="*/ 149 w 305"/>
                <a:gd name="T65" fmla="*/ 127 h 299"/>
                <a:gd name="T66" fmla="*/ 142 w 305"/>
                <a:gd name="T67" fmla="*/ 121 h 299"/>
                <a:gd name="T68" fmla="*/ 141 w 305"/>
                <a:gd name="T69" fmla="*/ 117 h 299"/>
                <a:gd name="T70" fmla="*/ 138 w 305"/>
                <a:gd name="T71" fmla="*/ 113 h 299"/>
                <a:gd name="T72" fmla="*/ 134 w 305"/>
                <a:gd name="T73" fmla="*/ 110 h 299"/>
                <a:gd name="T74" fmla="*/ 129 w 305"/>
                <a:gd name="T75" fmla="*/ 106 h 299"/>
                <a:gd name="T76" fmla="*/ 123 w 305"/>
                <a:gd name="T77" fmla="*/ 100 h 299"/>
                <a:gd name="T78" fmla="*/ 118 w 305"/>
                <a:gd name="T79" fmla="*/ 96 h 299"/>
                <a:gd name="T80" fmla="*/ 114 w 305"/>
                <a:gd name="T81" fmla="*/ 92 h 299"/>
                <a:gd name="T82" fmla="*/ 108 w 305"/>
                <a:gd name="T83" fmla="*/ 91 h 299"/>
                <a:gd name="T84" fmla="*/ 100 w 305"/>
                <a:gd name="T85" fmla="*/ 87 h 299"/>
                <a:gd name="T86" fmla="*/ 93 w 305"/>
                <a:gd name="T87" fmla="*/ 80 h 299"/>
                <a:gd name="T88" fmla="*/ 89 w 305"/>
                <a:gd name="T89" fmla="*/ 73 h 299"/>
                <a:gd name="T90" fmla="*/ 82 w 305"/>
                <a:gd name="T91" fmla="*/ 61 h 299"/>
                <a:gd name="T92" fmla="*/ 72 w 305"/>
                <a:gd name="T93" fmla="*/ 46 h 299"/>
                <a:gd name="T94" fmla="*/ 63 w 305"/>
                <a:gd name="T95" fmla="*/ 33 h 29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305" h="299">
                  <a:moveTo>
                    <a:pt x="120" y="59"/>
                  </a:moveTo>
                  <a:lnTo>
                    <a:pt x="114" y="52"/>
                  </a:lnTo>
                  <a:lnTo>
                    <a:pt x="108" y="44"/>
                  </a:lnTo>
                  <a:lnTo>
                    <a:pt x="101" y="35"/>
                  </a:lnTo>
                  <a:lnTo>
                    <a:pt x="93" y="26"/>
                  </a:lnTo>
                  <a:lnTo>
                    <a:pt x="84" y="17"/>
                  </a:lnTo>
                  <a:lnTo>
                    <a:pt x="75" y="10"/>
                  </a:lnTo>
                  <a:lnTo>
                    <a:pt x="64" y="4"/>
                  </a:lnTo>
                  <a:lnTo>
                    <a:pt x="54" y="0"/>
                  </a:lnTo>
                  <a:lnTo>
                    <a:pt x="32" y="0"/>
                  </a:lnTo>
                  <a:lnTo>
                    <a:pt x="16" y="4"/>
                  </a:lnTo>
                  <a:lnTo>
                    <a:pt x="6" y="13"/>
                  </a:lnTo>
                  <a:lnTo>
                    <a:pt x="1" y="24"/>
                  </a:lnTo>
                  <a:lnTo>
                    <a:pt x="0" y="35"/>
                  </a:lnTo>
                  <a:lnTo>
                    <a:pt x="1" y="47"/>
                  </a:lnTo>
                  <a:lnTo>
                    <a:pt x="6" y="57"/>
                  </a:lnTo>
                  <a:lnTo>
                    <a:pt x="10" y="65"/>
                  </a:lnTo>
                  <a:lnTo>
                    <a:pt x="17" y="74"/>
                  </a:lnTo>
                  <a:lnTo>
                    <a:pt x="25" y="87"/>
                  </a:lnTo>
                  <a:lnTo>
                    <a:pt x="34" y="103"/>
                  </a:lnTo>
                  <a:lnTo>
                    <a:pt x="44" y="118"/>
                  </a:lnTo>
                  <a:lnTo>
                    <a:pt x="52" y="134"/>
                  </a:lnTo>
                  <a:lnTo>
                    <a:pt x="60" y="147"/>
                  </a:lnTo>
                  <a:lnTo>
                    <a:pt x="67" y="157"/>
                  </a:lnTo>
                  <a:lnTo>
                    <a:pt x="71" y="163"/>
                  </a:lnTo>
                  <a:lnTo>
                    <a:pt x="76" y="166"/>
                  </a:lnTo>
                  <a:lnTo>
                    <a:pt x="82" y="172"/>
                  </a:lnTo>
                  <a:lnTo>
                    <a:pt x="89" y="178"/>
                  </a:lnTo>
                  <a:lnTo>
                    <a:pt x="94" y="185"/>
                  </a:lnTo>
                  <a:lnTo>
                    <a:pt x="100" y="192"/>
                  </a:lnTo>
                  <a:lnTo>
                    <a:pt x="106" y="197"/>
                  </a:lnTo>
                  <a:lnTo>
                    <a:pt x="110" y="203"/>
                  </a:lnTo>
                  <a:lnTo>
                    <a:pt x="114" y="207"/>
                  </a:lnTo>
                  <a:lnTo>
                    <a:pt x="119" y="211"/>
                  </a:lnTo>
                  <a:lnTo>
                    <a:pt x="127" y="220"/>
                  </a:lnTo>
                  <a:lnTo>
                    <a:pt x="137" y="231"/>
                  </a:lnTo>
                  <a:lnTo>
                    <a:pt x="148" y="242"/>
                  </a:lnTo>
                  <a:lnTo>
                    <a:pt x="159" y="254"/>
                  </a:lnTo>
                  <a:lnTo>
                    <a:pt x="169" y="264"/>
                  </a:lnTo>
                  <a:lnTo>
                    <a:pt x="176" y="272"/>
                  </a:lnTo>
                  <a:lnTo>
                    <a:pt x="181" y="278"/>
                  </a:lnTo>
                  <a:lnTo>
                    <a:pt x="183" y="281"/>
                  </a:lnTo>
                  <a:lnTo>
                    <a:pt x="188" y="285"/>
                  </a:lnTo>
                  <a:lnTo>
                    <a:pt x="191" y="289"/>
                  </a:lnTo>
                  <a:lnTo>
                    <a:pt x="197" y="293"/>
                  </a:lnTo>
                  <a:lnTo>
                    <a:pt x="201" y="295"/>
                  </a:lnTo>
                  <a:lnTo>
                    <a:pt x="207" y="297"/>
                  </a:lnTo>
                  <a:lnTo>
                    <a:pt x="213" y="299"/>
                  </a:lnTo>
                  <a:lnTo>
                    <a:pt x="218" y="299"/>
                  </a:lnTo>
                  <a:lnTo>
                    <a:pt x="227" y="299"/>
                  </a:lnTo>
                  <a:lnTo>
                    <a:pt x="235" y="299"/>
                  </a:lnTo>
                  <a:lnTo>
                    <a:pt x="242" y="299"/>
                  </a:lnTo>
                  <a:lnTo>
                    <a:pt x="246" y="295"/>
                  </a:lnTo>
                  <a:lnTo>
                    <a:pt x="249" y="291"/>
                  </a:lnTo>
                  <a:lnTo>
                    <a:pt x="252" y="287"/>
                  </a:lnTo>
                  <a:lnTo>
                    <a:pt x="256" y="285"/>
                  </a:lnTo>
                  <a:lnTo>
                    <a:pt x="260" y="285"/>
                  </a:lnTo>
                  <a:lnTo>
                    <a:pt x="266" y="287"/>
                  </a:lnTo>
                  <a:lnTo>
                    <a:pt x="274" y="289"/>
                  </a:lnTo>
                  <a:lnTo>
                    <a:pt x="281" y="292"/>
                  </a:lnTo>
                  <a:lnTo>
                    <a:pt x="283" y="293"/>
                  </a:lnTo>
                  <a:lnTo>
                    <a:pt x="287" y="282"/>
                  </a:lnTo>
                  <a:lnTo>
                    <a:pt x="292" y="273"/>
                  </a:lnTo>
                  <a:lnTo>
                    <a:pt x="298" y="265"/>
                  </a:lnTo>
                  <a:lnTo>
                    <a:pt x="305" y="261"/>
                  </a:lnTo>
                  <a:lnTo>
                    <a:pt x="298" y="254"/>
                  </a:lnTo>
                  <a:lnTo>
                    <a:pt x="291" y="247"/>
                  </a:lnTo>
                  <a:lnTo>
                    <a:pt x="284" y="242"/>
                  </a:lnTo>
                  <a:lnTo>
                    <a:pt x="281" y="239"/>
                  </a:lnTo>
                  <a:lnTo>
                    <a:pt x="281" y="234"/>
                  </a:lnTo>
                  <a:lnTo>
                    <a:pt x="279" y="230"/>
                  </a:lnTo>
                  <a:lnTo>
                    <a:pt x="276" y="226"/>
                  </a:lnTo>
                  <a:lnTo>
                    <a:pt x="272" y="224"/>
                  </a:lnTo>
                  <a:lnTo>
                    <a:pt x="268" y="221"/>
                  </a:lnTo>
                  <a:lnTo>
                    <a:pt x="263" y="218"/>
                  </a:lnTo>
                  <a:lnTo>
                    <a:pt x="257" y="213"/>
                  </a:lnTo>
                  <a:lnTo>
                    <a:pt x="251" y="208"/>
                  </a:lnTo>
                  <a:lnTo>
                    <a:pt x="245" y="201"/>
                  </a:lnTo>
                  <a:lnTo>
                    <a:pt x="240" y="196"/>
                  </a:lnTo>
                  <a:lnTo>
                    <a:pt x="235" y="192"/>
                  </a:lnTo>
                  <a:lnTo>
                    <a:pt x="233" y="188"/>
                  </a:lnTo>
                  <a:lnTo>
                    <a:pt x="228" y="185"/>
                  </a:lnTo>
                  <a:lnTo>
                    <a:pt x="222" y="182"/>
                  </a:lnTo>
                  <a:lnTo>
                    <a:pt x="215" y="182"/>
                  </a:lnTo>
                  <a:lnTo>
                    <a:pt x="207" y="180"/>
                  </a:lnTo>
                  <a:lnTo>
                    <a:pt x="199" y="175"/>
                  </a:lnTo>
                  <a:lnTo>
                    <a:pt x="192" y="169"/>
                  </a:lnTo>
                  <a:lnTo>
                    <a:pt x="185" y="160"/>
                  </a:lnTo>
                  <a:lnTo>
                    <a:pt x="181" y="154"/>
                  </a:lnTo>
                  <a:lnTo>
                    <a:pt x="177" y="147"/>
                  </a:lnTo>
                  <a:lnTo>
                    <a:pt x="172" y="136"/>
                  </a:lnTo>
                  <a:lnTo>
                    <a:pt x="163" y="123"/>
                  </a:lnTo>
                  <a:lnTo>
                    <a:pt x="154" y="108"/>
                  </a:lnTo>
                  <a:lnTo>
                    <a:pt x="144" y="93"/>
                  </a:lnTo>
                  <a:lnTo>
                    <a:pt x="135" y="79"/>
                  </a:lnTo>
                  <a:lnTo>
                    <a:pt x="125" y="67"/>
                  </a:lnTo>
                  <a:lnTo>
                    <a:pt x="120" y="59"/>
                  </a:lnTo>
                  <a:close/>
                </a:path>
              </a:pathLst>
            </a:custGeom>
            <a:solidFill>
              <a:srgbClr val="33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811" y="2531"/>
              <a:ext cx="85" cy="369"/>
            </a:xfrm>
            <a:custGeom>
              <a:avLst/>
              <a:gdLst>
                <a:gd name="T0" fmla="*/ 15 w 170"/>
                <a:gd name="T1" fmla="*/ 3 h 739"/>
                <a:gd name="T2" fmla="*/ 6 w 170"/>
                <a:gd name="T3" fmla="*/ 15 h 739"/>
                <a:gd name="T4" fmla="*/ 1 w 170"/>
                <a:gd name="T5" fmla="*/ 33 h 739"/>
                <a:gd name="T6" fmla="*/ 1 w 170"/>
                <a:gd name="T7" fmla="*/ 51 h 739"/>
                <a:gd name="T8" fmla="*/ 6 w 170"/>
                <a:gd name="T9" fmla="*/ 75 h 739"/>
                <a:gd name="T10" fmla="*/ 20 w 170"/>
                <a:gd name="T11" fmla="*/ 113 h 739"/>
                <a:gd name="T12" fmla="*/ 36 w 170"/>
                <a:gd name="T13" fmla="*/ 153 h 739"/>
                <a:gd name="T14" fmla="*/ 49 w 170"/>
                <a:gd name="T15" fmla="*/ 183 h 739"/>
                <a:gd name="T16" fmla="*/ 51 w 170"/>
                <a:gd name="T17" fmla="*/ 193 h 739"/>
                <a:gd name="T18" fmla="*/ 45 w 170"/>
                <a:gd name="T19" fmla="*/ 202 h 739"/>
                <a:gd name="T20" fmla="*/ 38 w 170"/>
                <a:gd name="T21" fmla="*/ 218 h 739"/>
                <a:gd name="T22" fmla="*/ 33 w 170"/>
                <a:gd name="T23" fmla="*/ 236 h 739"/>
                <a:gd name="T24" fmla="*/ 31 w 170"/>
                <a:gd name="T25" fmla="*/ 251 h 739"/>
                <a:gd name="T26" fmla="*/ 30 w 170"/>
                <a:gd name="T27" fmla="*/ 263 h 739"/>
                <a:gd name="T28" fmla="*/ 33 w 170"/>
                <a:gd name="T29" fmla="*/ 282 h 739"/>
                <a:gd name="T30" fmla="*/ 36 w 170"/>
                <a:gd name="T31" fmla="*/ 320 h 739"/>
                <a:gd name="T32" fmla="*/ 34 w 170"/>
                <a:gd name="T33" fmla="*/ 340 h 739"/>
                <a:gd name="T34" fmla="*/ 33 w 170"/>
                <a:gd name="T35" fmla="*/ 357 h 739"/>
                <a:gd name="T36" fmla="*/ 37 w 170"/>
                <a:gd name="T37" fmla="*/ 365 h 739"/>
                <a:gd name="T38" fmla="*/ 45 w 170"/>
                <a:gd name="T39" fmla="*/ 369 h 739"/>
                <a:gd name="T40" fmla="*/ 50 w 170"/>
                <a:gd name="T41" fmla="*/ 367 h 739"/>
                <a:gd name="T42" fmla="*/ 52 w 170"/>
                <a:gd name="T43" fmla="*/ 354 h 739"/>
                <a:gd name="T44" fmla="*/ 53 w 170"/>
                <a:gd name="T45" fmla="*/ 331 h 739"/>
                <a:gd name="T46" fmla="*/ 59 w 170"/>
                <a:gd name="T47" fmla="*/ 291 h 739"/>
                <a:gd name="T48" fmla="*/ 66 w 170"/>
                <a:gd name="T49" fmla="*/ 251 h 739"/>
                <a:gd name="T50" fmla="*/ 73 w 170"/>
                <a:gd name="T51" fmla="*/ 220 h 739"/>
                <a:gd name="T52" fmla="*/ 79 w 170"/>
                <a:gd name="T53" fmla="*/ 205 h 739"/>
                <a:gd name="T54" fmla="*/ 85 w 170"/>
                <a:gd name="T55" fmla="*/ 193 h 739"/>
                <a:gd name="T56" fmla="*/ 84 w 170"/>
                <a:gd name="T57" fmla="*/ 180 h 739"/>
                <a:gd name="T58" fmla="*/ 82 w 170"/>
                <a:gd name="T59" fmla="*/ 167 h 739"/>
                <a:gd name="T60" fmla="*/ 81 w 170"/>
                <a:gd name="T61" fmla="*/ 145 h 739"/>
                <a:gd name="T62" fmla="*/ 78 w 170"/>
                <a:gd name="T63" fmla="*/ 101 h 739"/>
                <a:gd name="T64" fmla="*/ 70 w 170"/>
                <a:gd name="T65" fmla="*/ 54 h 739"/>
                <a:gd name="T66" fmla="*/ 56 w 170"/>
                <a:gd name="T67" fmla="*/ 19 h 739"/>
                <a:gd name="T68" fmla="*/ 41 w 170"/>
                <a:gd name="T69" fmla="*/ 3 h 739"/>
                <a:gd name="T70" fmla="*/ 28 w 170"/>
                <a:gd name="T71" fmla="*/ 0 h 73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70" h="739">
                  <a:moveTo>
                    <a:pt x="45" y="1"/>
                  </a:moveTo>
                  <a:lnTo>
                    <a:pt x="30" y="7"/>
                  </a:lnTo>
                  <a:lnTo>
                    <a:pt x="19" y="17"/>
                  </a:lnTo>
                  <a:lnTo>
                    <a:pt x="11" y="31"/>
                  </a:lnTo>
                  <a:lnTo>
                    <a:pt x="5" y="47"/>
                  </a:lnTo>
                  <a:lnTo>
                    <a:pt x="2" y="66"/>
                  </a:lnTo>
                  <a:lnTo>
                    <a:pt x="0" y="84"/>
                  </a:lnTo>
                  <a:lnTo>
                    <a:pt x="2" y="102"/>
                  </a:lnTo>
                  <a:lnTo>
                    <a:pt x="4" y="120"/>
                  </a:lnTo>
                  <a:lnTo>
                    <a:pt x="12" y="150"/>
                  </a:lnTo>
                  <a:lnTo>
                    <a:pt x="23" y="187"/>
                  </a:lnTo>
                  <a:lnTo>
                    <a:pt x="40" y="227"/>
                  </a:lnTo>
                  <a:lnTo>
                    <a:pt x="56" y="268"/>
                  </a:lnTo>
                  <a:lnTo>
                    <a:pt x="72" y="306"/>
                  </a:lnTo>
                  <a:lnTo>
                    <a:pt x="87" y="341"/>
                  </a:lnTo>
                  <a:lnTo>
                    <a:pt x="97" y="366"/>
                  </a:lnTo>
                  <a:lnTo>
                    <a:pt x="102" y="381"/>
                  </a:lnTo>
                  <a:lnTo>
                    <a:pt x="101" y="386"/>
                  </a:lnTo>
                  <a:lnTo>
                    <a:pt x="97" y="394"/>
                  </a:lnTo>
                  <a:lnTo>
                    <a:pt x="90" y="405"/>
                  </a:lnTo>
                  <a:lnTo>
                    <a:pt x="84" y="420"/>
                  </a:lnTo>
                  <a:lnTo>
                    <a:pt x="76" y="436"/>
                  </a:lnTo>
                  <a:lnTo>
                    <a:pt x="71" y="455"/>
                  </a:lnTo>
                  <a:lnTo>
                    <a:pt x="65" y="473"/>
                  </a:lnTo>
                  <a:lnTo>
                    <a:pt x="63" y="490"/>
                  </a:lnTo>
                  <a:lnTo>
                    <a:pt x="61" y="502"/>
                  </a:lnTo>
                  <a:lnTo>
                    <a:pt x="60" y="515"/>
                  </a:lnTo>
                  <a:lnTo>
                    <a:pt x="60" y="527"/>
                  </a:lnTo>
                  <a:lnTo>
                    <a:pt x="63" y="541"/>
                  </a:lnTo>
                  <a:lnTo>
                    <a:pt x="65" y="565"/>
                  </a:lnTo>
                  <a:lnTo>
                    <a:pt x="68" y="603"/>
                  </a:lnTo>
                  <a:lnTo>
                    <a:pt x="71" y="641"/>
                  </a:lnTo>
                  <a:lnTo>
                    <a:pt x="71" y="663"/>
                  </a:lnTo>
                  <a:lnTo>
                    <a:pt x="67" y="681"/>
                  </a:lnTo>
                  <a:lnTo>
                    <a:pt x="65" y="700"/>
                  </a:lnTo>
                  <a:lnTo>
                    <a:pt x="66" y="715"/>
                  </a:lnTo>
                  <a:lnTo>
                    <a:pt x="68" y="724"/>
                  </a:lnTo>
                  <a:lnTo>
                    <a:pt x="74" y="730"/>
                  </a:lnTo>
                  <a:lnTo>
                    <a:pt x="82" y="734"/>
                  </a:lnTo>
                  <a:lnTo>
                    <a:pt x="90" y="738"/>
                  </a:lnTo>
                  <a:lnTo>
                    <a:pt x="96" y="739"/>
                  </a:lnTo>
                  <a:lnTo>
                    <a:pt x="99" y="734"/>
                  </a:lnTo>
                  <a:lnTo>
                    <a:pt x="102" y="723"/>
                  </a:lnTo>
                  <a:lnTo>
                    <a:pt x="104" y="709"/>
                  </a:lnTo>
                  <a:lnTo>
                    <a:pt x="104" y="694"/>
                  </a:lnTo>
                  <a:lnTo>
                    <a:pt x="105" y="662"/>
                  </a:lnTo>
                  <a:lnTo>
                    <a:pt x="110" y="624"/>
                  </a:lnTo>
                  <a:lnTo>
                    <a:pt x="117" y="582"/>
                  </a:lnTo>
                  <a:lnTo>
                    <a:pt x="124" y="541"/>
                  </a:lnTo>
                  <a:lnTo>
                    <a:pt x="132" y="502"/>
                  </a:lnTo>
                  <a:lnTo>
                    <a:pt x="139" y="467"/>
                  </a:lnTo>
                  <a:lnTo>
                    <a:pt x="146" y="441"/>
                  </a:lnTo>
                  <a:lnTo>
                    <a:pt x="149" y="424"/>
                  </a:lnTo>
                  <a:lnTo>
                    <a:pt x="157" y="411"/>
                  </a:lnTo>
                  <a:lnTo>
                    <a:pt x="165" y="398"/>
                  </a:lnTo>
                  <a:lnTo>
                    <a:pt x="170" y="386"/>
                  </a:lnTo>
                  <a:lnTo>
                    <a:pt x="170" y="373"/>
                  </a:lnTo>
                  <a:lnTo>
                    <a:pt x="167" y="361"/>
                  </a:lnTo>
                  <a:lnTo>
                    <a:pt x="165" y="349"/>
                  </a:lnTo>
                  <a:lnTo>
                    <a:pt x="163" y="334"/>
                  </a:lnTo>
                  <a:lnTo>
                    <a:pt x="162" y="318"/>
                  </a:lnTo>
                  <a:lnTo>
                    <a:pt x="161" y="290"/>
                  </a:lnTo>
                  <a:lnTo>
                    <a:pt x="158" y="249"/>
                  </a:lnTo>
                  <a:lnTo>
                    <a:pt x="156" y="203"/>
                  </a:lnTo>
                  <a:lnTo>
                    <a:pt x="150" y="161"/>
                  </a:lnTo>
                  <a:lnTo>
                    <a:pt x="139" y="108"/>
                  </a:lnTo>
                  <a:lnTo>
                    <a:pt x="126" y="68"/>
                  </a:lnTo>
                  <a:lnTo>
                    <a:pt x="111" y="38"/>
                  </a:lnTo>
                  <a:lnTo>
                    <a:pt x="97" y="18"/>
                  </a:lnTo>
                  <a:lnTo>
                    <a:pt x="82" y="7"/>
                  </a:lnTo>
                  <a:lnTo>
                    <a:pt x="68" y="1"/>
                  </a:lnTo>
                  <a:lnTo>
                    <a:pt x="56" y="0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rgbClr val="C19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833" y="2558"/>
              <a:ext cx="9" cy="9"/>
            </a:xfrm>
            <a:custGeom>
              <a:avLst/>
              <a:gdLst>
                <a:gd name="T0" fmla="*/ 6 w 18"/>
                <a:gd name="T1" fmla="*/ 9 h 19"/>
                <a:gd name="T2" fmla="*/ 8 w 18"/>
                <a:gd name="T3" fmla="*/ 9 h 19"/>
                <a:gd name="T4" fmla="*/ 9 w 18"/>
                <a:gd name="T5" fmla="*/ 7 h 19"/>
                <a:gd name="T6" fmla="*/ 9 w 18"/>
                <a:gd name="T7" fmla="*/ 6 h 19"/>
                <a:gd name="T8" fmla="*/ 9 w 18"/>
                <a:gd name="T9" fmla="*/ 4 h 19"/>
                <a:gd name="T10" fmla="*/ 9 w 18"/>
                <a:gd name="T11" fmla="*/ 2 h 19"/>
                <a:gd name="T12" fmla="*/ 8 w 18"/>
                <a:gd name="T13" fmla="*/ 0 h 19"/>
                <a:gd name="T14" fmla="*/ 6 w 18"/>
                <a:gd name="T15" fmla="*/ 0 h 19"/>
                <a:gd name="T16" fmla="*/ 4 w 18"/>
                <a:gd name="T17" fmla="*/ 0 h 19"/>
                <a:gd name="T18" fmla="*/ 3 w 18"/>
                <a:gd name="T19" fmla="*/ 0 h 19"/>
                <a:gd name="T20" fmla="*/ 1 w 18"/>
                <a:gd name="T21" fmla="*/ 2 h 19"/>
                <a:gd name="T22" fmla="*/ 0 w 18"/>
                <a:gd name="T23" fmla="*/ 3 h 19"/>
                <a:gd name="T24" fmla="*/ 0 w 18"/>
                <a:gd name="T25" fmla="*/ 6 h 19"/>
                <a:gd name="T26" fmla="*/ 1 w 18"/>
                <a:gd name="T27" fmla="*/ 7 h 19"/>
                <a:gd name="T28" fmla="*/ 3 w 18"/>
                <a:gd name="T29" fmla="*/ 9 h 19"/>
                <a:gd name="T30" fmla="*/ 4 w 18"/>
                <a:gd name="T31" fmla="*/ 9 h 19"/>
                <a:gd name="T32" fmla="*/ 6 w 18"/>
                <a:gd name="T33" fmla="*/ 9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8" h="19">
                  <a:moveTo>
                    <a:pt x="12" y="19"/>
                  </a:moveTo>
                  <a:lnTo>
                    <a:pt x="15" y="18"/>
                  </a:lnTo>
                  <a:lnTo>
                    <a:pt x="17" y="15"/>
                  </a:lnTo>
                  <a:lnTo>
                    <a:pt x="18" y="12"/>
                  </a:lnTo>
                  <a:lnTo>
                    <a:pt x="18" y="8"/>
                  </a:lnTo>
                  <a:lnTo>
                    <a:pt x="17" y="5"/>
                  </a:lnTo>
                  <a:lnTo>
                    <a:pt x="15" y="1"/>
                  </a:lnTo>
                  <a:lnTo>
                    <a:pt x="12" y="0"/>
                  </a:lnTo>
                  <a:lnTo>
                    <a:pt x="8" y="0"/>
                  </a:lnTo>
                  <a:lnTo>
                    <a:pt x="5" y="1"/>
                  </a:lnTo>
                  <a:lnTo>
                    <a:pt x="1" y="4"/>
                  </a:lnTo>
                  <a:lnTo>
                    <a:pt x="0" y="7"/>
                  </a:lnTo>
                  <a:lnTo>
                    <a:pt x="0" y="12"/>
                  </a:lnTo>
                  <a:lnTo>
                    <a:pt x="1" y="15"/>
                  </a:lnTo>
                  <a:lnTo>
                    <a:pt x="5" y="18"/>
                  </a:lnTo>
                  <a:lnTo>
                    <a:pt x="7" y="19"/>
                  </a:lnTo>
                  <a:lnTo>
                    <a:pt x="12" y="19"/>
                  </a:lnTo>
                  <a:close/>
                </a:path>
              </a:pathLst>
            </a:custGeom>
            <a:solidFill>
              <a:srgbClr val="C19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848" y="2880"/>
              <a:ext cx="10" cy="10"/>
            </a:xfrm>
            <a:custGeom>
              <a:avLst/>
              <a:gdLst>
                <a:gd name="T0" fmla="*/ 6 w 20"/>
                <a:gd name="T1" fmla="*/ 10 h 18"/>
                <a:gd name="T2" fmla="*/ 8 w 20"/>
                <a:gd name="T3" fmla="*/ 9 h 18"/>
                <a:gd name="T4" fmla="*/ 10 w 20"/>
                <a:gd name="T5" fmla="*/ 8 h 18"/>
                <a:gd name="T6" fmla="*/ 10 w 20"/>
                <a:gd name="T7" fmla="*/ 6 h 18"/>
                <a:gd name="T8" fmla="*/ 10 w 20"/>
                <a:gd name="T9" fmla="*/ 4 h 18"/>
                <a:gd name="T10" fmla="*/ 10 w 20"/>
                <a:gd name="T11" fmla="*/ 2 h 18"/>
                <a:gd name="T12" fmla="*/ 8 w 20"/>
                <a:gd name="T13" fmla="*/ 1 h 18"/>
                <a:gd name="T14" fmla="*/ 7 w 20"/>
                <a:gd name="T15" fmla="*/ 0 h 18"/>
                <a:gd name="T16" fmla="*/ 4 w 20"/>
                <a:gd name="T17" fmla="*/ 0 h 18"/>
                <a:gd name="T18" fmla="*/ 3 w 20"/>
                <a:gd name="T19" fmla="*/ 1 h 18"/>
                <a:gd name="T20" fmla="*/ 1 w 20"/>
                <a:gd name="T21" fmla="*/ 2 h 18"/>
                <a:gd name="T22" fmla="*/ 1 w 20"/>
                <a:gd name="T23" fmla="*/ 4 h 18"/>
                <a:gd name="T24" fmla="*/ 0 w 20"/>
                <a:gd name="T25" fmla="*/ 6 h 18"/>
                <a:gd name="T26" fmla="*/ 1 w 20"/>
                <a:gd name="T27" fmla="*/ 8 h 18"/>
                <a:gd name="T28" fmla="*/ 3 w 20"/>
                <a:gd name="T29" fmla="*/ 9 h 18"/>
                <a:gd name="T30" fmla="*/ 4 w 20"/>
                <a:gd name="T31" fmla="*/ 10 h 18"/>
                <a:gd name="T32" fmla="*/ 6 w 20"/>
                <a:gd name="T33" fmla="*/ 1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0" h="18">
                  <a:moveTo>
                    <a:pt x="12" y="18"/>
                  </a:moveTo>
                  <a:lnTo>
                    <a:pt x="15" y="17"/>
                  </a:lnTo>
                  <a:lnTo>
                    <a:pt x="19" y="15"/>
                  </a:lnTo>
                  <a:lnTo>
                    <a:pt x="20" y="11"/>
                  </a:lnTo>
                  <a:lnTo>
                    <a:pt x="20" y="8"/>
                  </a:lnTo>
                  <a:lnTo>
                    <a:pt x="19" y="4"/>
                  </a:lnTo>
                  <a:lnTo>
                    <a:pt x="16" y="1"/>
                  </a:lnTo>
                  <a:lnTo>
                    <a:pt x="13" y="0"/>
                  </a:lnTo>
                  <a:lnTo>
                    <a:pt x="8" y="0"/>
                  </a:lnTo>
                  <a:lnTo>
                    <a:pt x="5" y="1"/>
                  </a:lnTo>
                  <a:lnTo>
                    <a:pt x="2" y="3"/>
                  </a:lnTo>
                  <a:lnTo>
                    <a:pt x="1" y="7"/>
                  </a:lnTo>
                  <a:lnTo>
                    <a:pt x="0" y="10"/>
                  </a:lnTo>
                  <a:lnTo>
                    <a:pt x="1" y="14"/>
                  </a:lnTo>
                  <a:lnTo>
                    <a:pt x="5" y="17"/>
                  </a:lnTo>
                  <a:lnTo>
                    <a:pt x="8" y="18"/>
                  </a:lnTo>
                  <a:lnTo>
                    <a:pt x="12" y="18"/>
                  </a:lnTo>
                  <a:close/>
                </a:path>
              </a:pathLst>
            </a:custGeom>
            <a:solidFill>
              <a:srgbClr val="C19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4" name="Freeform 14"/>
            <p:cNvSpPr>
              <a:spLocks/>
            </p:cNvSpPr>
            <p:nvPr/>
          </p:nvSpPr>
          <p:spPr bwMode="auto">
            <a:xfrm>
              <a:off x="834" y="2876"/>
              <a:ext cx="72" cy="50"/>
            </a:xfrm>
            <a:custGeom>
              <a:avLst/>
              <a:gdLst>
                <a:gd name="T0" fmla="*/ 18 w 143"/>
                <a:gd name="T1" fmla="*/ 0 h 101"/>
                <a:gd name="T2" fmla="*/ 16 w 143"/>
                <a:gd name="T3" fmla="*/ 0 h 101"/>
                <a:gd name="T4" fmla="*/ 14 w 143"/>
                <a:gd name="T5" fmla="*/ 2 h 101"/>
                <a:gd name="T6" fmla="*/ 11 w 143"/>
                <a:gd name="T7" fmla="*/ 4 h 101"/>
                <a:gd name="T8" fmla="*/ 8 w 143"/>
                <a:gd name="T9" fmla="*/ 7 h 101"/>
                <a:gd name="T10" fmla="*/ 6 w 143"/>
                <a:gd name="T11" fmla="*/ 11 h 101"/>
                <a:gd name="T12" fmla="*/ 3 w 143"/>
                <a:gd name="T13" fmla="*/ 13 h 101"/>
                <a:gd name="T14" fmla="*/ 2 w 143"/>
                <a:gd name="T15" fmla="*/ 16 h 101"/>
                <a:gd name="T16" fmla="*/ 0 w 143"/>
                <a:gd name="T17" fmla="*/ 19 h 101"/>
                <a:gd name="T18" fmla="*/ 0 w 143"/>
                <a:gd name="T19" fmla="*/ 23 h 101"/>
                <a:gd name="T20" fmla="*/ 2 w 143"/>
                <a:gd name="T21" fmla="*/ 27 h 101"/>
                <a:gd name="T22" fmla="*/ 6 w 143"/>
                <a:gd name="T23" fmla="*/ 30 h 101"/>
                <a:gd name="T24" fmla="*/ 14 w 143"/>
                <a:gd name="T25" fmla="*/ 33 h 101"/>
                <a:gd name="T26" fmla="*/ 19 w 143"/>
                <a:gd name="T27" fmla="*/ 34 h 101"/>
                <a:gd name="T28" fmla="*/ 26 w 143"/>
                <a:gd name="T29" fmla="*/ 36 h 101"/>
                <a:gd name="T30" fmla="*/ 32 w 143"/>
                <a:gd name="T31" fmla="*/ 39 h 101"/>
                <a:gd name="T32" fmla="*/ 38 w 143"/>
                <a:gd name="T33" fmla="*/ 41 h 101"/>
                <a:gd name="T34" fmla="*/ 44 w 143"/>
                <a:gd name="T35" fmla="*/ 44 h 101"/>
                <a:gd name="T36" fmla="*/ 49 w 143"/>
                <a:gd name="T37" fmla="*/ 46 h 101"/>
                <a:gd name="T38" fmla="*/ 53 w 143"/>
                <a:gd name="T39" fmla="*/ 48 h 101"/>
                <a:gd name="T40" fmla="*/ 57 w 143"/>
                <a:gd name="T41" fmla="*/ 49 h 101"/>
                <a:gd name="T42" fmla="*/ 62 w 143"/>
                <a:gd name="T43" fmla="*/ 50 h 101"/>
                <a:gd name="T44" fmla="*/ 67 w 143"/>
                <a:gd name="T45" fmla="*/ 50 h 101"/>
                <a:gd name="T46" fmla="*/ 70 w 143"/>
                <a:gd name="T47" fmla="*/ 50 h 101"/>
                <a:gd name="T48" fmla="*/ 72 w 143"/>
                <a:gd name="T49" fmla="*/ 49 h 101"/>
                <a:gd name="T50" fmla="*/ 71 w 143"/>
                <a:gd name="T51" fmla="*/ 46 h 101"/>
                <a:gd name="T52" fmla="*/ 68 w 143"/>
                <a:gd name="T53" fmla="*/ 44 h 101"/>
                <a:gd name="T54" fmla="*/ 64 w 143"/>
                <a:gd name="T55" fmla="*/ 42 h 101"/>
                <a:gd name="T56" fmla="*/ 60 w 143"/>
                <a:gd name="T57" fmla="*/ 40 h 101"/>
                <a:gd name="T58" fmla="*/ 59 w 143"/>
                <a:gd name="T59" fmla="*/ 39 h 101"/>
                <a:gd name="T60" fmla="*/ 56 w 143"/>
                <a:gd name="T61" fmla="*/ 36 h 101"/>
                <a:gd name="T62" fmla="*/ 53 w 143"/>
                <a:gd name="T63" fmla="*/ 34 h 101"/>
                <a:gd name="T64" fmla="*/ 50 w 143"/>
                <a:gd name="T65" fmla="*/ 30 h 101"/>
                <a:gd name="T66" fmla="*/ 47 w 143"/>
                <a:gd name="T67" fmla="*/ 27 h 101"/>
                <a:gd name="T68" fmla="*/ 44 w 143"/>
                <a:gd name="T69" fmla="*/ 23 h 101"/>
                <a:gd name="T70" fmla="*/ 41 w 143"/>
                <a:gd name="T71" fmla="*/ 20 h 101"/>
                <a:gd name="T72" fmla="*/ 39 w 143"/>
                <a:gd name="T73" fmla="*/ 19 h 101"/>
                <a:gd name="T74" fmla="*/ 37 w 143"/>
                <a:gd name="T75" fmla="*/ 17 h 101"/>
                <a:gd name="T76" fmla="*/ 36 w 143"/>
                <a:gd name="T77" fmla="*/ 14 h 101"/>
                <a:gd name="T78" fmla="*/ 33 w 143"/>
                <a:gd name="T79" fmla="*/ 11 h 101"/>
                <a:gd name="T80" fmla="*/ 30 w 143"/>
                <a:gd name="T81" fmla="*/ 8 h 101"/>
                <a:gd name="T82" fmla="*/ 28 w 143"/>
                <a:gd name="T83" fmla="*/ 5 h 101"/>
                <a:gd name="T84" fmla="*/ 25 w 143"/>
                <a:gd name="T85" fmla="*/ 2 h 101"/>
                <a:gd name="T86" fmla="*/ 22 w 143"/>
                <a:gd name="T87" fmla="*/ 1 h 101"/>
                <a:gd name="T88" fmla="*/ 18 w 143"/>
                <a:gd name="T89" fmla="*/ 0 h 10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43" h="101">
                  <a:moveTo>
                    <a:pt x="36" y="0"/>
                  </a:moveTo>
                  <a:lnTo>
                    <a:pt x="32" y="1"/>
                  </a:lnTo>
                  <a:lnTo>
                    <a:pt x="27" y="4"/>
                  </a:lnTo>
                  <a:lnTo>
                    <a:pt x="21" y="9"/>
                  </a:lnTo>
                  <a:lnTo>
                    <a:pt x="15" y="15"/>
                  </a:lnTo>
                  <a:lnTo>
                    <a:pt x="11" y="22"/>
                  </a:lnTo>
                  <a:lnTo>
                    <a:pt x="6" y="27"/>
                  </a:lnTo>
                  <a:lnTo>
                    <a:pt x="3" y="33"/>
                  </a:lnTo>
                  <a:lnTo>
                    <a:pt x="0" y="38"/>
                  </a:lnTo>
                  <a:lnTo>
                    <a:pt x="0" y="46"/>
                  </a:lnTo>
                  <a:lnTo>
                    <a:pt x="4" y="54"/>
                  </a:lnTo>
                  <a:lnTo>
                    <a:pt x="12" y="61"/>
                  </a:lnTo>
                  <a:lnTo>
                    <a:pt x="27" y="66"/>
                  </a:lnTo>
                  <a:lnTo>
                    <a:pt x="38" y="69"/>
                  </a:lnTo>
                  <a:lnTo>
                    <a:pt x="51" y="73"/>
                  </a:lnTo>
                  <a:lnTo>
                    <a:pt x="63" y="78"/>
                  </a:lnTo>
                  <a:lnTo>
                    <a:pt x="75" y="83"/>
                  </a:lnTo>
                  <a:lnTo>
                    <a:pt x="87" y="88"/>
                  </a:lnTo>
                  <a:lnTo>
                    <a:pt x="97" y="93"/>
                  </a:lnTo>
                  <a:lnTo>
                    <a:pt x="106" y="96"/>
                  </a:lnTo>
                  <a:lnTo>
                    <a:pt x="113" y="99"/>
                  </a:lnTo>
                  <a:lnTo>
                    <a:pt x="124" y="101"/>
                  </a:lnTo>
                  <a:lnTo>
                    <a:pt x="134" y="101"/>
                  </a:lnTo>
                  <a:lnTo>
                    <a:pt x="140" y="100"/>
                  </a:lnTo>
                  <a:lnTo>
                    <a:pt x="143" y="98"/>
                  </a:lnTo>
                  <a:lnTo>
                    <a:pt x="142" y="93"/>
                  </a:lnTo>
                  <a:lnTo>
                    <a:pt x="135" y="88"/>
                  </a:lnTo>
                  <a:lnTo>
                    <a:pt x="127" y="84"/>
                  </a:lnTo>
                  <a:lnTo>
                    <a:pt x="120" y="80"/>
                  </a:lnTo>
                  <a:lnTo>
                    <a:pt x="117" y="78"/>
                  </a:lnTo>
                  <a:lnTo>
                    <a:pt x="112" y="73"/>
                  </a:lnTo>
                  <a:lnTo>
                    <a:pt x="106" y="68"/>
                  </a:lnTo>
                  <a:lnTo>
                    <a:pt x="100" y="61"/>
                  </a:lnTo>
                  <a:lnTo>
                    <a:pt x="93" y="54"/>
                  </a:lnTo>
                  <a:lnTo>
                    <a:pt x="87" y="47"/>
                  </a:lnTo>
                  <a:lnTo>
                    <a:pt x="81" y="41"/>
                  </a:lnTo>
                  <a:lnTo>
                    <a:pt x="78" y="38"/>
                  </a:lnTo>
                  <a:lnTo>
                    <a:pt x="74" y="34"/>
                  </a:lnTo>
                  <a:lnTo>
                    <a:pt x="71" y="28"/>
                  </a:lnTo>
                  <a:lnTo>
                    <a:pt x="65" y="23"/>
                  </a:lnTo>
                  <a:lnTo>
                    <a:pt x="60" y="17"/>
                  </a:lnTo>
                  <a:lnTo>
                    <a:pt x="55" y="10"/>
                  </a:lnTo>
                  <a:lnTo>
                    <a:pt x="49" y="5"/>
                  </a:lnTo>
                  <a:lnTo>
                    <a:pt x="43" y="2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C19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auto">
            <a:xfrm>
              <a:off x="848" y="2880"/>
              <a:ext cx="10" cy="10"/>
            </a:xfrm>
            <a:custGeom>
              <a:avLst/>
              <a:gdLst>
                <a:gd name="T0" fmla="*/ 4 w 20"/>
                <a:gd name="T1" fmla="*/ 10 h 18"/>
                <a:gd name="T2" fmla="*/ 6 w 20"/>
                <a:gd name="T3" fmla="*/ 10 h 18"/>
                <a:gd name="T4" fmla="*/ 8 w 20"/>
                <a:gd name="T5" fmla="*/ 9 h 18"/>
                <a:gd name="T6" fmla="*/ 10 w 20"/>
                <a:gd name="T7" fmla="*/ 8 h 18"/>
                <a:gd name="T8" fmla="*/ 10 w 20"/>
                <a:gd name="T9" fmla="*/ 6 h 18"/>
                <a:gd name="T10" fmla="*/ 10 w 20"/>
                <a:gd name="T11" fmla="*/ 4 h 18"/>
                <a:gd name="T12" fmla="*/ 10 w 20"/>
                <a:gd name="T13" fmla="*/ 2 h 18"/>
                <a:gd name="T14" fmla="*/ 8 w 20"/>
                <a:gd name="T15" fmla="*/ 1 h 18"/>
                <a:gd name="T16" fmla="*/ 7 w 20"/>
                <a:gd name="T17" fmla="*/ 0 h 18"/>
                <a:gd name="T18" fmla="*/ 4 w 20"/>
                <a:gd name="T19" fmla="*/ 0 h 18"/>
                <a:gd name="T20" fmla="*/ 3 w 20"/>
                <a:gd name="T21" fmla="*/ 1 h 18"/>
                <a:gd name="T22" fmla="*/ 1 w 20"/>
                <a:gd name="T23" fmla="*/ 2 h 18"/>
                <a:gd name="T24" fmla="*/ 1 w 20"/>
                <a:gd name="T25" fmla="*/ 4 h 18"/>
                <a:gd name="T26" fmla="*/ 0 w 20"/>
                <a:gd name="T27" fmla="*/ 6 h 18"/>
                <a:gd name="T28" fmla="*/ 1 w 20"/>
                <a:gd name="T29" fmla="*/ 8 h 18"/>
                <a:gd name="T30" fmla="*/ 3 w 20"/>
                <a:gd name="T31" fmla="*/ 9 h 18"/>
                <a:gd name="T32" fmla="*/ 4 w 20"/>
                <a:gd name="T33" fmla="*/ 1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0" h="18">
                  <a:moveTo>
                    <a:pt x="8" y="18"/>
                  </a:moveTo>
                  <a:lnTo>
                    <a:pt x="12" y="18"/>
                  </a:lnTo>
                  <a:lnTo>
                    <a:pt x="15" y="17"/>
                  </a:lnTo>
                  <a:lnTo>
                    <a:pt x="19" y="15"/>
                  </a:lnTo>
                  <a:lnTo>
                    <a:pt x="20" y="11"/>
                  </a:lnTo>
                  <a:lnTo>
                    <a:pt x="20" y="8"/>
                  </a:lnTo>
                  <a:lnTo>
                    <a:pt x="19" y="4"/>
                  </a:lnTo>
                  <a:lnTo>
                    <a:pt x="16" y="1"/>
                  </a:lnTo>
                  <a:lnTo>
                    <a:pt x="13" y="0"/>
                  </a:lnTo>
                  <a:lnTo>
                    <a:pt x="8" y="0"/>
                  </a:lnTo>
                  <a:lnTo>
                    <a:pt x="6" y="1"/>
                  </a:lnTo>
                  <a:lnTo>
                    <a:pt x="2" y="3"/>
                  </a:lnTo>
                  <a:lnTo>
                    <a:pt x="1" y="7"/>
                  </a:lnTo>
                  <a:lnTo>
                    <a:pt x="0" y="11"/>
                  </a:lnTo>
                  <a:lnTo>
                    <a:pt x="1" y="14"/>
                  </a:lnTo>
                  <a:lnTo>
                    <a:pt x="5" y="17"/>
                  </a:lnTo>
                  <a:lnTo>
                    <a:pt x="8" y="18"/>
                  </a:lnTo>
                  <a:close/>
                </a:path>
              </a:pathLst>
            </a:custGeom>
            <a:solidFill>
              <a:srgbClr val="C19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auto">
            <a:xfrm>
              <a:off x="833" y="2888"/>
              <a:ext cx="75" cy="40"/>
            </a:xfrm>
            <a:custGeom>
              <a:avLst/>
              <a:gdLst>
                <a:gd name="T0" fmla="*/ 66 w 150"/>
                <a:gd name="T1" fmla="*/ 40 h 80"/>
                <a:gd name="T2" fmla="*/ 72 w 150"/>
                <a:gd name="T3" fmla="*/ 39 h 80"/>
                <a:gd name="T4" fmla="*/ 75 w 150"/>
                <a:gd name="T5" fmla="*/ 36 h 80"/>
                <a:gd name="T6" fmla="*/ 69 w 150"/>
                <a:gd name="T7" fmla="*/ 31 h 80"/>
                <a:gd name="T8" fmla="*/ 58 w 150"/>
                <a:gd name="T9" fmla="*/ 24 h 80"/>
                <a:gd name="T10" fmla="*/ 54 w 150"/>
                <a:gd name="T11" fmla="*/ 21 h 80"/>
                <a:gd name="T12" fmla="*/ 52 w 150"/>
                <a:gd name="T13" fmla="*/ 23 h 80"/>
                <a:gd name="T14" fmla="*/ 45 w 150"/>
                <a:gd name="T15" fmla="*/ 25 h 80"/>
                <a:gd name="T16" fmla="*/ 37 w 150"/>
                <a:gd name="T17" fmla="*/ 22 h 80"/>
                <a:gd name="T18" fmla="*/ 29 w 150"/>
                <a:gd name="T19" fmla="*/ 19 h 80"/>
                <a:gd name="T20" fmla="*/ 21 w 150"/>
                <a:gd name="T21" fmla="*/ 15 h 80"/>
                <a:gd name="T22" fmla="*/ 15 w 150"/>
                <a:gd name="T23" fmla="*/ 11 h 80"/>
                <a:gd name="T24" fmla="*/ 10 w 150"/>
                <a:gd name="T25" fmla="*/ 7 h 80"/>
                <a:gd name="T26" fmla="*/ 6 w 150"/>
                <a:gd name="T27" fmla="*/ 2 h 80"/>
                <a:gd name="T28" fmla="*/ 3 w 150"/>
                <a:gd name="T29" fmla="*/ 2 h 80"/>
                <a:gd name="T30" fmla="*/ 1 w 150"/>
                <a:gd name="T31" fmla="*/ 7 h 80"/>
                <a:gd name="T32" fmla="*/ 1 w 150"/>
                <a:gd name="T33" fmla="*/ 13 h 80"/>
                <a:gd name="T34" fmla="*/ 4 w 150"/>
                <a:gd name="T35" fmla="*/ 20 h 80"/>
                <a:gd name="T36" fmla="*/ 6 w 150"/>
                <a:gd name="T37" fmla="*/ 26 h 80"/>
                <a:gd name="T38" fmla="*/ 8 w 150"/>
                <a:gd name="T39" fmla="*/ 32 h 80"/>
                <a:gd name="T40" fmla="*/ 10 w 150"/>
                <a:gd name="T41" fmla="*/ 34 h 80"/>
                <a:gd name="T42" fmla="*/ 11 w 150"/>
                <a:gd name="T43" fmla="*/ 34 h 80"/>
                <a:gd name="T44" fmla="*/ 11 w 150"/>
                <a:gd name="T45" fmla="*/ 30 h 80"/>
                <a:gd name="T46" fmla="*/ 12 w 150"/>
                <a:gd name="T47" fmla="*/ 24 h 80"/>
                <a:gd name="T48" fmla="*/ 16 w 150"/>
                <a:gd name="T49" fmla="*/ 21 h 80"/>
                <a:gd name="T50" fmla="*/ 18 w 150"/>
                <a:gd name="T51" fmla="*/ 22 h 80"/>
                <a:gd name="T52" fmla="*/ 25 w 150"/>
                <a:gd name="T53" fmla="*/ 25 h 80"/>
                <a:gd name="T54" fmla="*/ 32 w 150"/>
                <a:gd name="T55" fmla="*/ 30 h 80"/>
                <a:gd name="T56" fmla="*/ 38 w 150"/>
                <a:gd name="T57" fmla="*/ 35 h 80"/>
                <a:gd name="T58" fmla="*/ 45 w 150"/>
                <a:gd name="T59" fmla="*/ 38 h 80"/>
                <a:gd name="T60" fmla="*/ 52 w 150"/>
                <a:gd name="T61" fmla="*/ 39 h 80"/>
                <a:gd name="T62" fmla="*/ 59 w 150"/>
                <a:gd name="T63" fmla="*/ 40 h 8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50" h="80">
                  <a:moveTo>
                    <a:pt x="122" y="80"/>
                  </a:moveTo>
                  <a:lnTo>
                    <a:pt x="132" y="79"/>
                  </a:lnTo>
                  <a:lnTo>
                    <a:pt x="138" y="78"/>
                  </a:lnTo>
                  <a:lnTo>
                    <a:pt x="144" y="77"/>
                  </a:lnTo>
                  <a:lnTo>
                    <a:pt x="149" y="76"/>
                  </a:lnTo>
                  <a:lnTo>
                    <a:pt x="150" y="72"/>
                  </a:lnTo>
                  <a:lnTo>
                    <a:pt x="146" y="68"/>
                  </a:lnTo>
                  <a:lnTo>
                    <a:pt x="137" y="61"/>
                  </a:lnTo>
                  <a:lnTo>
                    <a:pt x="122" y="55"/>
                  </a:lnTo>
                  <a:lnTo>
                    <a:pt x="115" y="48"/>
                  </a:lnTo>
                  <a:lnTo>
                    <a:pt x="111" y="45"/>
                  </a:lnTo>
                  <a:lnTo>
                    <a:pt x="108" y="42"/>
                  </a:lnTo>
                  <a:lnTo>
                    <a:pt x="106" y="40"/>
                  </a:lnTo>
                  <a:lnTo>
                    <a:pt x="103" y="46"/>
                  </a:lnTo>
                  <a:lnTo>
                    <a:pt x="97" y="49"/>
                  </a:lnTo>
                  <a:lnTo>
                    <a:pt x="89" y="50"/>
                  </a:lnTo>
                  <a:lnTo>
                    <a:pt x="80" y="47"/>
                  </a:lnTo>
                  <a:lnTo>
                    <a:pt x="73" y="44"/>
                  </a:lnTo>
                  <a:lnTo>
                    <a:pt x="66" y="41"/>
                  </a:lnTo>
                  <a:lnTo>
                    <a:pt x="58" y="37"/>
                  </a:lnTo>
                  <a:lnTo>
                    <a:pt x="50" y="33"/>
                  </a:lnTo>
                  <a:lnTo>
                    <a:pt x="42" y="29"/>
                  </a:lnTo>
                  <a:lnTo>
                    <a:pt x="35" y="25"/>
                  </a:lnTo>
                  <a:lnTo>
                    <a:pt x="29" y="22"/>
                  </a:lnTo>
                  <a:lnTo>
                    <a:pt x="24" y="18"/>
                  </a:lnTo>
                  <a:lnTo>
                    <a:pt x="19" y="14"/>
                  </a:lnTo>
                  <a:lnTo>
                    <a:pt x="15" y="9"/>
                  </a:lnTo>
                  <a:lnTo>
                    <a:pt x="12" y="4"/>
                  </a:lnTo>
                  <a:lnTo>
                    <a:pt x="9" y="0"/>
                  </a:lnTo>
                  <a:lnTo>
                    <a:pt x="5" y="4"/>
                  </a:lnTo>
                  <a:lnTo>
                    <a:pt x="2" y="9"/>
                  </a:lnTo>
                  <a:lnTo>
                    <a:pt x="1" y="13"/>
                  </a:lnTo>
                  <a:lnTo>
                    <a:pt x="0" y="18"/>
                  </a:lnTo>
                  <a:lnTo>
                    <a:pt x="1" y="25"/>
                  </a:lnTo>
                  <a:lnTo>
                    <a:pt x="4" y="33"/>
                  </a:lnTo>
                  <a:lnTo>
                    <a:pt x="7" y="40"/>
                  </a:lnTo>
                  <a:lnTo>
                    <a:pt x="11" y="46"/>
                  </a:lnTo>
                  <a:lnTo>
                    <a:pt x="12" y="52"/>
                  </a:lnTo>
                  <a:lnTo>
                    <a:pt x="14" y="57"/>
                  </a:lnTo>
                  <a:lnTo>
                    <a:pt x="15" y="63"/>
                  </a:lnTo>
                  <a:lnTo>
                    <a:pt x="15" y="67"/>
                  </a:lnTo>
                  <a:lnTo>
                    <a:pt x="19" y="68"/>
                  </a:lnTo>
                  <a:lnTo>
                    <a:pt x="20" y="68"/>
                  </a:lnTo>
                  <a:lnTo>
                    <a:pt x="21" y="68"/>
                  </a:lnTo>
                  <a:lnTo>
                    <a:pt x="21" y="59"/>
                  </a:lnTo>
                  <a:lnTo>
                    <a:pt x="21" y="52"/>
                  </a:lnTo>
                  <a:lnTo>
                    <a:pt x="23" y="47"/>
                  </a:lnTo>
                  <a:lnTo>
                    <a:pt x="27" y="44"/>
                  </a:lnTo>
                  <a:lnTo>
                    <a:pt x="31" y="42"/>
                  </a:lnTo>
                  <a:lnTo>
                    <a:pt x="34" y="42"/>
                  </a:lnTo>
                  <a:lnTo>
                    <a:pt x="36" y="44"/>
                  </a:lnTo>
                  <a:lnTo>
                    <a:pt x="39" y="45"/>
                  </a:lnTo>
                  <a:lnTo>
                    <a:pt x="49" y="49"/>
                  </a:lnTo>
                  <a:lnTo>
                    <a:pt x="57" y="54"/>
                  </a:lnTo>
                  <a:lnTo>
                    <a:pt x="64" y="60"/>
                  </a:lnTo>
                  <a:lnTo>
                    <a:pt x="69" y="64"/>
                  </a:lnTo>
                  <a:lnTo>
                    <a:pt x="75" y="69"/>
                  </a:lnTo>
                  <a:lnTo>
                    <a:pt x="81" y="74"/>
                  </a:lnTo>
                  <a:lnTo>
                    <a:pt x="89" y="76"/>
                  </a:lnTo>
                  <a:lnTo>
                    <a:pt x="99" y="78"/>
                  </a:lnTo>
                  <a:lnTo>
                    <a:pt x="104" y="78"/>
                  </a:lnTo>
                  <a:lnTo>
                    <a:pt x="110" y="79"/>
                  </a:lnTo>
                  <a:lnTo>
                    <a:pt x="117" y="80"/>
                  </a:lnTo>
                  <a:lnTo>
                    <a:pt x="122" y="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7" name="Freeform 17"/>
            <p:cNvSpPr>
              <a:spLocks/>
            </p:cNvSpPr>
            <p:nvPr/>
          </p:nvSpPr>
          <p:spPr bwMode="auto">
            <a:xfrm>
              <a:off x="804" y="2528"/>
              <a:ext cx="93" cy="370"/>
            </a:xfrm>
            <a:custGeom>
              <a:avLst/>
              <a:gdLst>
                <a:gd name="T0" fmla="*/ 27 w 185"/>
                <a:gd name="T1" fmla="*/ 360 h 741"/>
                <a:gd name="T2" fmla="*/ 35 w 185"/>
                <a:gd name="T3" fmla="*/ 364 h 741"/>
                <a:gd name="T4" fmla="*/ 44 w 185"/>
                <a:gd name="T5" fmla="*/ 367 h 741"/>
                <a:gd name="T6" fmla="*/ 51 w 185"/>
                <a:gd name="T7" fmla="*/ 369 h 741"/>
                <a:gd name="T8" fmla="*/ 58 w 185"/>
                <a:gd name="T9" fmla="*/ 370 h 741"/>
                <a:gd name="T10" fmla="*/ 66 w 185"/>
                <a:gd name="T11" fmla="*/ 368 h 741"/>
                <a:gd name="T12" fmla="*/ 69 w 185"/>
                <a:gd name="T13" fmla="*/ 360 h 741"/>
                <a:gd name="T14" fmla="*/ 66 w 185"/>
                <a:gd name="T15" fmla="*/ 349 h 741"/>
                <a:gd name="T16" fmla="*/ 68 w 185"/>
                <a:gd name="T17" fmla="*/ 327 h 741"/>
                <a:gd name="T18" fmla="*/ 77 w 185"/>
                <a:gd name="T19" fmla="*/ 257 h 741"/>
                <a:gd name="T20" fmla="*/ 85 w 185"/>
                <a:gd name="T21" fmla="*/ 226 h 741"/>
                <a:gd name="T22" fmla="*/ 92 w 185"/>
                <a:gd name="T23" fmla="*/ 197 h 741"/>
                <a:gd name="T24" fmla="*/ 91 w 185"/>
                <a:gd name="T25" fmla="*/ 169 h 741"/>
                <a:gd name="T26" fmla="*/ 86 w 185"/>
                <a:gd name="T27" fmla="*/ 104 h 741"/>
                <a:gd name="T28" fmla="*/ 81 w 185"/>
                <a:gd name="T29" fmla="*/ 66 h 741"/>
                <a:gd name="T30" fmla="*/ 74 w 185"/>
                <a:gd name="T31" fmla="*/ 41 h 741"/>
                <a:gd name="T32" fmla="*/ 65 w 185"/>
                <a:gd name="T33" fmla="*/ 18 h 741"/>
                <a:gd name="T34" fmla="*/ 48 w 185"/>
                <a:gd name="T35" fmla="*/ 3 h 741"/>
                <a:gd name="T36" fmla="*/ 27 w 185"/>
                <a:gd name="T37" fmla="*/ 1 h 741"/>
                <a:gd name="T38" fmla="*/ 11 w 185"/>
                <a:gd name="T39" fmla="*/ 10 h 741"/>
                <a:gd name="T40" fmla="*/ 2 w 185"/>
                <a:gd name="T41" fmla="*/ 29 h 741"/>
                <a:gd name="T42" fmla="*/ 0 w 185"/>
                <a:gd name="T43" fmla="*/ 50 h 741"/>
                <a:gd name="T44" fmla="*/ 4 w 185"/>
                <a:gd name="T45" fmla="*/ 73 h 741"/>
                <a:gd name="T46" fmla="*/ 14 w 185"/>
                <a:gd name="T47" fmla="*/ 109 h 741"/>
                <a:gd name="T48" fmla="*/ 27 w 185"/>
                <a:gd name="T49" fmla="*/ 148 h 741"/>
                <a:gd name="T50" fmla="*/ 36 w 185"/>
                <a:gd name="T51" fmla="*/ 178 h 741"/>
                <a:gd name="T52" fmla="*/ 39 w 185"/>
                <a:gd name="T53" fmla="*/ 189 h 741"/>
                <a:gd name="T54" fmla="*/ 41 w 185"/>
                <a:gd name="T55" fmla="*/ 196 h 741"/>
                <a:gd name="T56" fmla="*/ 47 w 185"/>
                <a:gd name="T57" fmla="*/ 199 h 741"/>
                <a:gd name="T58" fmla="*/ 47 w 185"/>
                <a:gd name="T59" fmla="*/ 204 h 741"/>
                <a:gd name="T60" fmla="*/ 42 w 185"/>
                <a:gd name="T61" fmla="*/ 204 h 741"/>
                <a:gd name="T62" fmla="*/ 39 w 185"/>
                <a:gd name="T63" fmla="*/ 207 h 741"/>
                <a:gd name="T64" fmla="*/ 37 w 185"/>
                <a:gd name="T65" fmla="*/ 216 h 741"/>
                <a:gd name="T66" fmla="*/ 30 w 185"/>
                <a:gd name="T67" fmla="*/ 245 h 741"/>
                <a:gd name="T68" fmla="*/ 28 w 185"/>
                <a:gd name="T69" fmla="*/ 280 h 741"/>
                <a:gd name="T70" fmla="*/ 25 w 185"/>
                <a:gd name="T71" fmla="*/ 341 h 74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85" h="741">
                  <a:moveTo>
                    <a:pt x="47" y="718"/>
                  </a:moveTo>
                  <a:lnTo>
                    <a:pt x="53" y="721"/>
                  </a:lnTo>
                  <a:lnTo>
                    <a:pt x="61" y="724"/>
                  </a:lnTo>
                  <a:lnTo>
                    <a:pt x="69" y="728"/>
                  </a:lnTo>
                  <a:lnTo>
                    <a:pt x="78" y="731"/>
                  </a:lnTo>
                  <a:lnTo>
                    <a:pt x="87" y="735"/>
                  </a:lnTo>
                  <a:lnTo>
                    <a:pt x="95" y="738"/>
                  </a:lnTo>
                  <a:lnTo>
                    <a:pt x="102" y="739"/>
                  </a:lnTo>
                  <a:lnTo>
                    <a:pt x="108" y="741"/>
                  </a:lnTo>
                  <a:lnTo>
                    <a:pt x="116" y="741"/>
                  </a:lnTo>
                  <a:lnTo>
                    <a:pt x="124" y="739"/>
                  </a:lnTo>
                  <a:lnTo>
                    <a:pt x="132" y="737"/>
                  </a:lnTo>
                  <a:lnTo>
                    <a:pt x="139" y="735"/>
                  </a:lnTo>
                  <a:lnTo>
                    <a:pt x="137" y="721"/>
                  </a:lnTo>
                  <a:lnTo>
                    <a:pt x="134" y="708"/>
                  </a:lnTo>
                  <a:lnTo>
                    <a:pt x="132" y="698"/>
                  </a:lnTo>
                  <a:lnTo>
                    <a:pt x="132" y="689"/>
                  </a:lnTo>
                  <a:lnTo>
                    <a:pt x="136" y="654"/>
                  </a:lnTo>
                  <a:lnTo>
                    <a:pt x="144" y="585"/>
                  </a:lnTo>
                  <a:lnTo>
                    <a:pt x="153" y="515"/>
                  </a:lnTo>
                  <a:lnTo>
                    <a:pt x="161" y="474"/>
                  </a:lnTo>
                  <a:lnTo>
                    <a:pt x="169" y="452"/>
                  </a:lnTo>
                  <a:lnTo>
                    <a:pt x="178" y="423"/>
                  </a:lnTo>
                  <a:lnTo>
                    <a:pt x="184" y="395"/>
                  </a:lnTo>
                  <a:lnTo>
                    <a:pt x="185" y="373"/>
                  </a:lnTo>
                  <a:lnTo>
                    <a:pt x="182" y="338"/>
                  </a:lnTo>
                  <a:lnTo>
                    <a:pt x="178" y="276"/>
                  </a:lnTo>
                  <a:lnTo>
                    <a:pt x="172" y="208"/>
                  </a:lnTo>
                  <a:lnTo>
                    <a:pt x="165" y="154"/>
                  </a:lnTo>
                  <a:lnTo>
                    <a:pt x="161" y="132"/>
                  </a:lnTo>
                  <a:lnTo>
                    <a:pt x="155" y="107"/>
                  </a:lnTo>
                  <a:lnTo>
                    <a:pt x="148" y="83"/>
                  </a:lnTo>
                  <a:lnTo>
                    <a:pt x="139" y="59"/>
                  </a:lnTo>
                  <a:lnTo>
                    <a:pt x="129" y="37"/>
                  </a:lnTo>
                  <a:lnTo>
                    <a:pt x="114" y="19"/>
                  </a:lnTo>
                  <a:lnTo>
                    <a:pt x="96" y="6"/>
                  </a:lnTo>
                  <a:lnTo>
                    <a:pt x="76" y="0"/>
                  </a:lnTo>
                  <a:lnTo>
                    <a:pt x="54" y="2"/>
                  </a:lnTo>
                  <a:lnTo>
                    <a:pt x="36" y="9"/>
                  </a:lnTo>
                  <a:lnTo>
                    <a:pt x="21" y="21"/>
                  </a:lnTo>
                  <a:lnTo>
                    <a:pt x="11" y="38"/>
                  </a:lnTo>
                  <a:lnTo>
                    <a:pt x="4" y="58"/>
                  </a:lnTo>
                  <a:lnTo>
                    <a:pt x="1" y="79"/>
                  </a:lnTo>
                  <a:lnTo>
                    <a:pt x="0" y="101"/>
                  </a:lnTo>
                  <a:lnTo>
                    <a:pt x="2" y="121"/>
                  </a:lnTo>
                  <a:lnTo>
                    <a:pt x="8" y="147"/>
                  </a:lnTo>
                  <a:lnTo>
                    <a:pt x="17" y="180"/>
                  </a:lnTo>
                  <a:lnTo>
                    <a:pt x="28" y="218"/>
                  </a:lnTo>
                  <a:lnTo>
                    <a:pt x="41" y="258"/>
                  </a:lnTo>
                  <a:lnTo>
                    <a:pt x="54" y="297"/>
                  </a:lnTo>
                  <a:lnTo>
                    <a:pt x="64" y="331"/>
                  </a:lnTo>
                  <a:lnTo>
                    <a:pt x="71" y="356"/>
                  </a:lnTo>
                  <a:lnTo>
                    <a:pt x="74" y="369"/>
                  </a:lnTo>
                  <a:lnTo>
                    <a:pt x="77" y="379"/>
                  </a:lnTo>
                  <a:lnTo>
                    <a:pt x="79" y="387"/>
                  </a:lnTo>
                  <a:lnTo>
                    <a:pt x="81" y="392"/>
                  </a:lnTo>
                  <a:lnTo>
                    <a:pt x="86" y="394"/>
                  </a:lnTo>
                  <a:lnTo>
                    <a:pt x="94" y="398"/>
                  </a:lnTo>
                  <a:lnTo>
                    <a:pt x="96" y="402"/>
                  </a:lnTo>
                  <a:lnTo>
                    <a:pt x="94" y="408"/>
                  </a:lnTo>
                  <a:lnTo>
                    <a:pt x="87" y="409"/>
                  </a:lnTo>
                  <a:lnTo>
                    <a:pt x="84" y="409"/>
                  </a:lnTo>
                  <a:lnTo>
                    <a:pt x="80" y="410"/>
                  </a:lnTo>
                  <a:lnTo>
                    <a:pt x="78" y="414"/>
                  </a:lnTo>
                  <a:lnTo>
                    <a:pt x="78" y="418"/>
                  </a:lnTo>
                  <a:lnTo>
                    <a:pt x="74" y="432"/>
                  </a:lnTo>
                  <a:lnTo>
                    <a:pt x="68" y="459"/>
                  </a:lnTo>
                  <a:lnTo>
                    <a:pt x="59" y="490"/>
                  </a:lnTo>
                  <a:lnTo>
                    <a:pt x="57" y="518"/>
                  </a:lnTo>
                  <a:lnTo>
                    <a:pt x="56" y="560"/>
                  </a:lnTo>
                  <a:lnTo>
                    <a:pt x="53" y="622"/>
                  </a:lnTo>
                  <a:lnTo>
                    <a:pt x="49" y="682"/>
                  </a:lnTo>
                  <a:lnTo>
                    <a:pt x="47" y="718"/>
                  </a:lnTo>
                  <a:close/>
                </a:path>
              </a:pathLst>
            </a:custGeom>
            <a:solidFill>
              <a:srgbClr val="66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auto">
            <a:xfrm>
              <a:off x="921" y="2266"/>
              <a:ext cx="96" cy="102"/>
            </a:xfrm>
            <a:custGeom>
              <a:avLst/>
              <a:gdLst>
                <a:gd name="T0" fmla="*/ 75 w 193"/>
                <a:gd name="T1" fmla="*/ 1 h 204"/>
                <a:gd name="T2" fmla="*/ 86 w 193"/>
                <a:gd name="T3" fmla="*/ 6 h 204"/>
                <a:gd name="T4" fmla="*/ 93 w 193"/>
                <a:gd name="T5" fmla="*/ 16 h 204"/>
                <a:gd name="T6" fmla="*/ 96 w 193"/>
                <a:gd name="T7" fmla="*/ 29 h 204"/>
                <a:gd name="T8" fmla="*/ 95 w 193"/>
                <a:gd name="T9" fmla="*/ 41 h 204"/>
                <a:gd name="T10" fmla="*/ 93 w 193"/>
                <a:gd name="T11" fmla="*/ 48 h 204"/>
                <a:gd name="T12" fmla="*/ 91 w 193"/>
                <a:gd name="T13" fmla="*/ 51 h 204"/>
                <a:gd name="T14" fmla="*/ 89 w 193"/>
                <a:gd name="T15" fmla="*/ 55 h 204"/>
                <a:gd name="T16" fmla="*/ 88 w 193"/>
                <a:gd name="T17" fmla="*/ 60 h 204"/>
                <a:gd name="T18" fmla="*/ 85 w 193"/>
                <a:gd name="T19" fmla="*/ 63 h 204"/>
                <a:gd name="T20" fmla="*/ 83 w 193"/>
                <a:gd name="T21" fmla="*/ 64 h 204"/>
                <a:gd name="T22" fmla="*/ 81 w 193"/>
                <a:gd name="T23" fmla="*/ 65 h 204"/>
                <a:gd name="T24" fmla="*/ 81 w 193"/>
                <a:gd name="T25" fmla="*/ 68 h 204"/>
                <a:gd name="T26" fmla="*/ 78 w 193"/>
                <a:gd name="T27" fmla="*/ 73 h 204"/>
                <a:gd name="T28" fmla="*/ 71 w 193"/>
                <a:gd name="T29" fmla="*/ 79 h 204"/>
                <a:gd name="T30" fmla="*/ 64 w 193"/>
                <a:gd name="T31" fmla="*/ 83 h 204"/>
                <a:gd name="T32" fmla="*/ 60 w 193"/>
                <a:gd name="T33" fmla="*/ 86 h 204"/>
                <a:gd name="T34" fmla="*/ 56 w 193"/>
                <a:gd name="T35" fmla="*/ 88 h 204"/>
                <a:gd name="T36" fmla="*/ 53 w 193"/>
                <a:gd name="T37" fmla="*/ 91 h 204"/>
                <a:gd name="T38" fmla="*/ 46 w 193"/>
                <a:gd name="T39" fmla="*/ 92 h 204"/>
                <a:gd name="T40" fmla="*/ 38 w 193"/>
                <a:gd name="T41" fmla="*/ 91 h 204"/>
                <a:gd name="T42" fmla="*/ 31 w 193"/>
                <a:gd name="T43" fmla="*/ 96 h 204"/>
                <a:gd name="T44" fmla="*/ 23 w 193"/>
                <a:gd name="T45" fmla="*/ 100 h 204"/>
                <a:gd name="T46" fmla="*/ 14 w 193"/>
                <a:gd name="T47" fmla="*/ 102 h 204"/>
                <a:gd name="T48" fmla="*/ 4 w 193"/>
                <a:gd name="T49" fmla="*/ 100 h 204"/>
                <a:gd name="T50" fmla="*/ 0 w 193"/>
                <a:gd name="T51" fmla="*/ 90 h 204"/>
                <a:gd name="T52" fmla="*/ 4 w 193"/>
                <a:gd name="T53" fmla="*/ 81 h 204"/>
                <a:gd name="T54" fmla="*/ 9 w 193"/>
                <a:gd name="T55" fmla="*/ 75 h 204"/>
                <a:gd name="T56" fmla="*/ 15 w 193"/>
                <a:gd name="T57" fmla="*/ 69 h 204"/>
                <a:gd name="T58" fmla="*/ 19 w 193"/>
                <a:gd name="T59" fmla="*/ 63 h 204"/>
                <a:gd name="T60" fmla="*/ 24 w 193"/>
                <a:gd name="T61" fmla="*/ 52 h 204"/>
                <a:gd name="T62" fmla="*/ 30 w 193"/>
                <a:gd name="T63" fmla="*/ 35 h 204"/>
                <a:gd name="T64" fmla="*/ 37 w 193"/>
                <a:gd name="T65" fmla="*/ 21 h 204"/>
                <a:gd name="T66" fmla="*/ 44 w 193"/>
                <a:gd name="T67" fmla="*/ 12 h 204"/>
                <a:gd name="T68" fmla="*/ 53 w 193"/>
                <a:gd name="T69" fmla="*/ 5 h 204"/>
                <a:gd name="T70" fmla="*/ 63 w 193"/>
                <a:gd name="T71" fmla="*/ 1 h 20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93" h="204">
                  <a:moveTo>
                    <a:pt x="136" y="0"/>
                  </a:moveTo>
                  <a:lnTo>
                    <a:pt x="150" y="2"/>
                  </a:lnTo>
                  <a:lnTo>
                    <a:pt x="162" y="5"/>
                  </a:lnTo>
                  <a:lnTo>
                    <a:pt x="172" y="12"/>
                  </a:lnTo>
                  <a:lnTo>
                    <a:pt x="180" y="20"/>
                  </a:lnTo>
                  <a:lnTo>
                    <a:pt x="187" y="32"/>
                  </a:lnTo>
                  <a:lnTo>
                    <a:pt x="190" y="43"/>
                  </a:lnTo>
                  <a:lnTo>
                    <a:pt x="193" y="57"/>
                  </a:lnTo>
                  <a:lnTo>
                    <a:pt x="192" y="72"/>
                  </a:lnTo>
                  <a:lnTo>
                    <a:pt x="190" y="81"/>
                  </a:lnTo>
                  <a:lnTo>
                    <a:pt x="188" y="88"/>
                  </a:lnTo>
                  <a:lnTo>
                    <a:pt x="186" y="95"/>
                  </a:lnTo>
                  <a:lnTo>
                    <a:pt x="183" y="99"/>
                  </a:lnTo>
                  <a:lnTo>
                    <a:pt x="182" y="102"/>
                  </a:lnTo>
                  <a:lnTo>
                    <a:pt x="181" y="105"/>
                  </a:lnTo>
                  <a:lnTo>
                    <a:pt x="179" y="110"/>
                  </a:lnTo>
                  <a:lnTo>
                    <a:pt x="178" y="115"/>
                  </a:lnTo>
                  <a:lnTo>
                    <a:pt x="177" y="119"/>
                  </a:lnTo>
                  <a:lnTo>
                    <a:pt x="174" y="122"/>
                  </a:lnTo>
                  <a:lnTo>
                    <a:pt x="171" y="125"/>
                  </a:lnTo>
                  <a:lnTo>
                    <a:pt x="167" y="126"/>
                  </a:lnTo>
                  <a:lnTo>
                    <a:pt x="166" y="127"/>
                  </a:lnTo>
                  <a:lnTo>
                    <a:pt x="164" y="128"/>
                  </a:lnTo>
                  <a:lnTo>
                    <a:pt x="163" y="130"/>
                  </a:lnTo>
                  <a:lnTo>
                    <a:pt x="162" y="132"/>
                  </a:lnTo>
                  <a:lnTo>
                    <a:pt x="162" y="135"/>
                  </a:lnTo>
                  <a:lnTo>
                    <a:pt x="159" y="140"/>
                  </a:lnTo>
                  <a:lnTo>
                    <a:pt x="156" y="146"/>
                  </a:lnTo>
                  <a:lnTo>
                    <a:pt x="150" y="152"/>
                  </a:lnTo>
                  <a:lnTo>
                    <a:pt x="143" y="157"/>
                  </a:lnTo>
                  <a:lnTo>
                    <a:pt x="135" y="162"/>
                  </a:lnTo>
                  <a:lnTo>
                    <a:pt x="128" y="166"/>
                  </a:lnTo>
                  <a:lnTo>
                    <a:pt x="124" y="170"/>
                  </a:lnTo>
                  <a:lnTo>
                    <a:pt x="120" y="172"/>
                  </a:lnTo>
                  <a:lnTo>
                    <a:pt x="117" y="173"/>
                  </a:lnTo>
                  <a:lnTo>
                    <a:pt x="113" y="176"/>
                  </a:lnTo>
                  <a:lnTo>
                    <a:pt x="111" y="178"/>
                  </a:lnTo>
                  <a:lnTo>
                    <a:pt x="107" y="181"/>
                  </a:lnTo>
                  <a:lnTo>
                    <a:pt x="102" y="183"/>
                  </a:lnTo>
                  <a:lnTo>
                    <a:pt x="92" y="183"/>
                  </a:lnTo>
                  <a:lnTo>
                    <a:pt x="82" y="177"/>
                  </a:lnTo>
                  <a:lnTo>
                    <a:pt x="76" y="181"/>
                  </a:lnTo>
                  <a:lnTo>
                    <a:pt x="69" y="186"/>
                  </a:lnTo>
                  <a:lnTo>
                    <a:pt x="62" y="192"/>
                  </a:lnTo>
                  <a:lnTo>
                    <a:pt x="54" y="196"/>
                  </a:lnTo>
                  <a:lnTo>
                    <a:pt x="46" y="200"/>
                  </a:lnTo>
                  <a:lnTo>
                    <a:pt x="37" y="203"/>
                  </a:lnTo>
                  <a:lnTo>
                    <a:pt x="28" y="204"/>
                  </a:lnTo>
                  <a:lnTo>
                    <a:pt x="19" y="204"/>
                  </a:lnTo>
                  <a:lnTo>
                    <a:pt x="9" y="200"/>
                  </a:lnTo>
                  <a:lnTo>
                    <a:pt x="3" y="191"/>
                  </a:lnTo>
                  <a:lnTo>
                    <a:pt x="0" y="179"/>
                  </a:lnTo>
                  <a:lnTo>
                    <a:pt x="4" y="166"/>
                  </a:lnTo>
                  <a:lnTo>
                    <a:pt x="8" y="161"/>
                  </a:lnTo>
                  <a:lnTo>
                    <a:pt x="13" y="155"/>
                  </a:lnTo>
                  <a:lnTo>
                    <a:pt x="19" y="149"/>
                  </a:lnTo>
                  <a:lnTo>
                    <a:pt x="24" y="143"/>
                  </a:lnTo>
                  <a:lnTo>
                    <a:pt x="30" y="138"/>
                  </a:lnTo>
                  <a:lnTo>
                    <a:pt x="35" y="132"/>
                  </a:lnTo>
                  <a:lnTo>
                    <a:pt x="39" y="126"/>
                  </a:lnTo>
                  <a:lnTo>
                    <a:pt x="43" y="120"/>
                  </a:lnTo>
                  <a:lnTo>
                    <a:pt x="49" y="104"/>
                  </a:lnTo>
                  <a:lnTo>
                    <a:pt x="54" y="87"/>
                  </a:lnTo>
                  <a:lnTo>
                    <a:pt x="60" y="69"/>
                  </a:lnTo>
                  <a:lnTo>
                    <a:pt x="69" y="50"/>
                  </a:lnTo>
                  <a:lnTo>
                    <a:pt x="75" y="42"/>
                  </a:lnTo>
                  <a:lnTo>
                    <a:pt x="82" y="33"/>
                  </a:lnTo>
                  <a:lnTo>
                    <a:pt x="89" y="24"/>
                  </a:lnTo>
                  <a:lnTo>
                    <a:pt x="98" y="16"/>
                  </a:lnTo>
                  <a:lnTo>
                    <a:pt x="106" y="9"/>
                  </a:lnTo>
                  <a:lnTo>
                    <a:pt x="115" y="4"/>
                  </a:lnTo>
                  <a:lnTo>
                    <a:pt x="126" y="1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rgbClr val="C19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9" name="Freeform 19"/>
            <p:cNvSpPr>
              <a:spLocks/>
            </p:cNvSpPr>
            <p:nvPr/>
          </p:nvSpPr>
          <p:spPr bwMode="auto">
            <a:xfrm>
              <a:off x="986" y="2278"/>
              <a:ext cx="10" cy="10"/>
            </a:xfrm>
            <a:custGeom>
              <a:avLst/>
              <a:gdLst>
                <a:gd name="T0" fmla="*/ 3 w 20"/>
                <a:gd name="T1" fmla="*/ 9 h 19"/>
                <a:gd name="T2" fmla="*/ 5 w 20"/>
                <a:gd name="T3" fmla="*/ 10 h 19"/>
                <a:gd name="T4" fmla="*/ 6 w 20"/>
                <a:gd name="T5" fmla="*/ 10 h 19"/>
                <a:gd name="T6" fmla="*/ 8 w 20"/>
                <a:gd name="T7" fmla="*/ 9 h 19"/>
                <a:gd name="T8" fmla="*/ 10 w 20"/>
                <a:gd name="T9" fmla="*/ 8 h 19"/>
                <a:gd name="T10" fmla="*/ 10 w 20"/>
                <a:gd name="T11" fmla="*/ 6 h 19"/>
                <a:gd name="T12" fmla="*/ 10 w 20"/>
                <a:gd name="T13" fmla="*/ 4 h 19"/>
                <a:gd name="T14" fmla="*/ 10 w 20"/>
                <a:gd name="T15" fmla="*/ 2 h 19"/>
                <a:gd name="T16" fmla="*/ 9 w 20"/>
                <a:gd name="T17" fmla="*/ 1 h 19"/>
                <a:gd name="T18" fmla="*/ 7 w 20"/>
                <a:gd name="T19" fmla="*/ 0 h 19"/>
                <a:gd name="T20" fmla="*/ 5 w 20"/>
                <a:gd name="T21" fmla="*/ 0 h 19"/>
                <a:gd name="T22" fmla="*/ 3 w 20"/>
                <a:gd name="T23" fmla="*/ 1 h 19"/>
                <a:gd name="T24" fmla="*/ 2 w 20"/>
                <a:gd name="T25" fmla="*/ 2 h 19"/>
                <a:gd name="T26" fmla="*/ 0 w 20"/>
                <a:gd name="T27" fmla="*/ 4 h 19"/>
                <a:gd name="T28" fmla="*/ 0 w 20"/>
                <a:gd name="T29" fmla="*/ 5 h 19"/>
                <a:gd name="T30" fmla="*/ 2 w 20"/>
                <a:gd name="T31" fmla="*/ 7 h 19"/>
                <a:gd name="T32" fmla="*/ 3 w 20"/>
                <a:gd name="T33" fmla="*/ 9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0" h="19">
                  <a:moveTo>
                    <a:pt x="5" y="17"/>
                  </a:moveTo>
                  <a:lnTo>
                    <a:pt x="9" y="19"/>
                  </a:lnTo>
                  <a:lnTo>
                    <a:pt x="12" y="19"/>
                  </a:lnTo>
                  <a:lnTo>
                    <a:pt x="15" y="17"/>
                  </a:lnTo>
                  <a:lnTo>
                    <a:pt x="19" y="15"/>
                  </a:lnTo>
                  <a:lnTo>
                    <a:pt x="20" y="11"/>
                  </a:lnTo>
                  <a:lnTo>
                    <a:pt x="20" y="8"/>
                  </a:lnTo>
                  <a:lnTo>
                    <a:pt x="19" y="4"/>
                  </a:lnTo>
                  <a:lnTo>
                    <a:pt x="17" y="1"/>
                  </a:lnTo>
                  <a:lnTo>
                    <a:pt x="13" y="0"/>
                  </a:lnTo>
                  <a:lnTo>
                    <a:pt x="10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0"/>
                  </a:lnTo>
                  <a:lnTo>
                    <a:pt x="3" y="14"/>
                  </a:lnTo>
                  <a:lnTo>
                    <a:pt x="5" y="17"/>
                  </a:lnTo>
                  <a:close/>
                </a:path>
              </a:pathLst>
            </a:custGeom>
            <a:solidFill>
              <a:srgbClr val="C19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0" name="Freeform 20"/>
            <p:cNvSpPr>
              <a:spLocks/>
            </p:cNvSpPr>
            <p:nvPr/>
          </p:nvSpPr>
          <p:spPr bwMode="auto">
            <a:xfrm>
              <a:off x="930" y="2352"/>
              <a:ext cx="10" cy="9"/>
            </a:xfrm>
            <a:custGeom>
              <a:avLst/>
              <a:gdLst>
                <a:gd name="T0" fmla="*/ 2 w 19"/>
                <a:gd name="T1" fmla="*/ 8 h 20"/>
                <a:gd name="T2" fmla="*/ 4 w 19"/>
                <a:gd name="T3" fmla="*/ 9 h 20"/>
                <a:gd name="T4" fmla="*/ 6 w 19"/>
                <a:gd name="T5" fmla="*/ 9 h 20"/>
                <a:gd name="T6" fmla="*/ 8 w 19"/>
                <a:gd name="T7" fmla="*/ 8 h 20"/>
                <a:gd name="T8" fmla="*/ 9 w 19"/>
                <a:gd name="T9" fmla="*/ 7 h 20"/>
                <a:gd name="T10" fmla="*/ 10 w 19"/>
                <a:gd name="T11" fmla="*/ 5 h 20"/>
                <a:gd name="T12" fmla="*/ 10 w 19"/>
                <a:gd name="T13" fmla="*/ 4 h 20"/>
                <a:gd name="T14" fmla="*/ 9 w 19"/>
                <a:gd name="T15" fmla="*/ 2 h 20"/>
                <a:gd name="T16" fmla="*/ 8 w 19"/>
                <a:gd name="T17" fmla="*/ 0 h 20"/>
                <a:gd name="T18" fmla="*/ 6 w 19"/>
                <a:gd name="T19" fmla="*/ 0 h 20"/>
                <a:gd name="T20" fmla="*/ 4 w 19"/>
                <a:gd name="T21" fmla="*/ 0 h 20"/>
                <a:gd name="T22" fmla="*/ 2 w 19"/>
                <a:gd name="T23" fmla="*/ 0 h 20"/>
                <a:gd name="T24" fmla="*/ 1 w 19"/>
                <a:gd name="T25" fmla="*/ 2 h 20"/>
                <a:gd name="T26" fmla="*/ 0 w 19"/>
                <a:gd name="T27" fmla="*/ 3 h 20"/>
                <a:gd name="T28" fmla="*/ 0 w 19"/>
                <a:gd name="T29" fmla="*/ 5 h 20"/>
                <a:gd name="T30" fmla="*/ 1 w 19"/>
                <a:gd name="T31" fmla="*/ 6 h 20"/>
                <a:gd name="T32" fmla="*/ 2 w 19"/>
                <a:gd name="T33" fmla="*/ 8 h 2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9" h="20">
                  <a:moveTo>
                    <a:pt x="4" y="17"/>
                  </a:moveTo>
                  <a:lnTo>
                    <a:pt x="8" y="20"/>
                  </a:lnTo>
                  <a:lnTo>
                    <a:pt x="11" y="20"/>
                  </a:lnTo>
                  <a:lnTo>
                    <a:pt x="15" y="17"/>
                  </a:lnTo>
                  <a:lnTo>
                    <a:pt x="17" y="15"/>
                  </a:lnTo>
                  <a:lnTo>
                    <a:pt x="19" y="12"/>
                  </a:lnTo>
                  <a:lnTo>
                    <a:pt x="19" y="8"/>
                  </a:lnTo>
                  <a:lnTo>
                    <a:pt x="17" y="5"/>
                  </a:lnTo>
                  <a:lnTo>
                    <a:pt x="15" y="1"/>
                  </a:lnTo>
                  <a:lnTo>
                    <a:pt x="11" y="0"/>
                  </a:lnTo>
                  <a:lnTo>
                    <a:pt x="8" y="0"/>
                  </a:lnTo>
                  <a:lnTo>
                    <a:pt x="4" y="1"/>
                  </a:lnTo>
                  <a:lnTo>
                    <a:pt x="2" y="4"/>
                  </a:lnTo>
                  <a:lnTo>
                    <a:pt x="0" y="7"/>
                  </a:lnTo>
                  <a:lnTo>
                    <a:pt x="0" y="10"/>
                  </a:lnTo>
                  <a:lnTo>
                    <a:pt x="2" y="14"/>
                  </a:lnTo>
                  <a:lnTo>
                    <a:pt x="4" y="17"/>
                  </a:lnTo>
                  <a:close/>
                </a:path>
              </a:pathLst>
            </a:custGeom>
            <a:solidFill>
              <a:srgbClr val="C19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1" name="Freeform 21"/>
            <p:cNvSpPr>
              <a:spLocks/>
            </p:cNvSpPr>
            <p:nvPr/>
          </p:nvSpPr>
          <p:spPr bwMode="auto">
            <a:xfrm>
              <a:off x="954" y="2345"/>
              <a:ext cx="8" cy="9"/>
            </a:xfrm>
            <a:custGeom>
              <a:avLst/>
              <a:gdLst>
                <a:gd name="T0" fmla="*/ 8 w 15"/>
                <a:gd name="T1" fmla="*/ 9 h 19"/>
                <a:gd name="T2" fmla="*/ 6 w 15"/>
                <a:gd name="T3" fmla="*/ 7 h 19"/>
                <a:gd name="T4" fmla="*/ 4 w 15"/>
                <a:gd name="T5" fmla="*/ 5 h 19"/>
                <a:gd name="T6" fmla="*/ 3 w 15"/>
                <a:gd name="T7" fmla="*/ 3 h 19"/>
                <a:gd name="T8" fmla="*/ 1 w 15"/>
                <a:gd name="T9" fmla="*/ 1 h 19"/>
                <a:gd name="T10" fmla="*/ 1 w 15"/>
                <a:gd name="T11" fmla="*/ 0 h 19"/>
                <a:gd name="T12" fmla="*/ 1 w 15"/>
                <a:gd name="T13" fmla="*/ 0 h 19"/>
                <a:gd name="T14" fmla="*/ 0 w 15"/>
                <a:gd name="T15" fmla="*/ 0 h 19"/>
                <a:gd name="T16" fmla="*/ 1 w 15"/>
                <a:gd name="T17" fmla="*/ 1 h 19"/>
                <a:gd name="T18" fmla="*/ 2 w 15"/>
                <a:gd name="T19" fmla="*/ 3 h 19"/>
                <a:gd name="T20" fmla="*/ 3 w 15"/>
                <a:gd name="T21" fmla="*/ 5 h 19"/>
                <a:gd name="T22" fmla="*/ 5 w 15"/>
                <a:gd name="T23" fmla="*/ 7 h 19"/>
                <a:gd name="T24" fmla="*/ 7 w 15"/>
                <a:gd name="T25" fmla="*/ 9 h 19"/>
                <a:gd name="T26" fmla="*/ 8 w 15"/>
                <a:gd name="T27" fmla="*/ 9 h 19"/>
                <a:gd name="T28" fmla="*/ 8 w 15"/>
                <a:gd name="T29" fmla="*/ 9 h 19"/>
                <a:gd name="T30" fmla="*/ 8 w 15"/>
                <a:gd name="T31" fmla="*/ 9 h 19"/>
                <a:gd name="T32" fmla="*/ 8 w 15"/>
                <a:gd name="T33" fmla="*/ 9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5" h="19">
                  <a:moveTo>
                    <a:pt x="15" y="18"/>
                  </a:moveTo>
                  <a:lnTo>
                    <a:pt x="12" y="14"/>
                  </a:lnTo>
                  <a:lnTo>
                    <a:pt x="7" y="10"/>
                  </a:lnTo>
                  <a:lnTo>
                    <a:pt x="5" y="6"/>
                  </a:lnTo>
                  <a:lnTo>
                    <a:pt x="2" y="3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1" y="3"/>
                  </a:lnTo>
                  <a:lnTo>
                    <a:pt x="4" y="6"/>
                  </a:lnTo>
                  <a:lnTo>
                    <a:pt x="6" y="11"/>
                  </a:lnTo>
                  <a:lnTo>
                    <a:pt x="10" y="15"/>
                  </a:lnTo>
                  <a:lnTo>
                    <a:pt x="14" y="19"/>
                  </a:lnTo>
                  <a:lnTo>
                    <a:pt x="15" y="19"/>
                  </a:lnTo>
                  <a:lnTo>
                    <a:pt x="15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2" name="Freeform 22"/>
            <p:cNvSpPr>
              <a:spLocks/>
            </p:cNvSpPr>
            <p:nvPr/>
          </p:nvSpPr>
          <p:spPr bwMode="auto">
            <a:xfrm>
              <a:off x="970" y="2335"/>
              <a:ext cx="16" cy="14"/>
            </a:xfrm>
            <a:custGeom>
              <a:avLst/>
              <a:gdLst>
                <a:gd name="T0" fmla="*/ 2 w 33"/>
                <a:gd name="T1" fmla="*/ 0 h 27"/>
                <a:gd name="T2" fmla="*/ 5 w 33"/>
                <a:gd name="T3" fmla="*/ 1 h 27"/>
                <a:gd name="T4" fmla="*/ 6 w 33"/>
                <a:gd name="T5" fmla="*/ 1 h 27"/>
                <a:gd name="T6" fmla="*/ 8 w 33"/>
                <a:gd name="T7" fmla="*/ 2 h 27"/>
                <a:gd name="T8" fmla="*/ 10 w 33"/>
                <a:gd name="T9" fmla="*/ 2 h 27"/>
                <a:gd name="T10" fmla="*/ 12 w 33"/>
                <a:gd name="T11" fmla="*/ 4 h 27"/>
                <a:gd name="T12" fmla="*/ 14 w 33"/>
                <a:gd name="T13" fmla="*/ 5 h 27"/>
                <a:gd name="T14" fmla="*/ 15 w 33"/>
                <a:gd name="T15" fmla="*/ 6 h 27"/>
                <a:gd name="T16" fmla="*/ 15 w 33"/>
                <a:gd name="T17" fmla="*/ 7 h 27"/>
                <a:gd name="T18" fmla="*/ 16 w 33"/>
                <a:gd name="T19" fmla="*/ 7 h 27"/>
                <a:gd name="T20" fmla="*/ 16 w 33"/>
                <a:gd name="T21" fmla="*/ 8 h 27"/>
                <a:gd name="T22" fmla="*/ 16 w 33"/>
                <a:gd name="T23" fmla="*/ 9 h 27"/>
                <a:gd name="T24" fmla="*/ 15 w 33"/>
                <a:gd name="T25" fmla="*/ 9 h 27"/>
                <a:gd name="T26" fmla="*/ 14 w 33"/>
                <a:gd name="T27" fmla="*/ 9 h 27"/>
                <a:gd name="T28" fmla="*/ 14 w 33"/>
                <a:gd name="T29" fmla="*/ 9 h 27"/>
                <a:gd name="T30" fmla="*/ 13 w 33"/>
                <a:gd name="T31" fmla="*/ 10 h 27"/>
                <a:gd name="T32" fmla="*/ 13 w 33"/>
                <a:gd name="T33" fmla="*/ 11 h 27"/>
                <a:gd name="T34" fmla="*/ 11 w 33"/>
                <a:gd name="T35" fmla="*/ 12 h 27"/>
                <a:gd name="T36" fmla="*/ 9 w 33"/>
                <a:gd name="T37" fmla="*/ 13 h 27"/>
                <a:gd name="T38" fmla="*/ 7 w 33"/>
                <a:gd name="T39" fmla="*/ 14 h 27"/>
                <a:gd name="T40" fmla="*/ 5 w 33"/>
                <a:gd name="T41" fmla="*/ 13 h 27"/>
                <a:gd name="T42" fmla="*/ 3 w 33"/>
                <a:gd name="T43" fmla="*/ 12 h 27"/>
                <a:gd name="T44" fmla="*/ 2 w 33"/>
                <a:gd name="T45" fmla="*/ 10 h 27"/>
                <a:gd name="T46" fmla="*/ 1 w 33"/>
                <a:gd name="T47" fmla="*/ 8 h 27"/>
                <a:gd name="T48" fmla="*/ 1 w 33"/>
                <a:gd name="T49" fmla="*/ 6 h 27"/>
                <a:gd name="T50" fmla="*/ 1 w 33"/>
                <a:gd name="T51" fmla="*/ 4 h 27"/>
                <a:gd name="T52" fmla="*/ 0 w 33"/>
                <a:gd name="T53" fmla="*/ 3 h 27"/>
                <a:gd name="T54" fmla="*/ 0 w 33"/>
                <a:gd name="T55" fmla="*/ 2 h 27"/>
                <a:gd name="T56" fmla="*/ 0 w 33"/>
                <a:gd name="T57" fmla="*/ 1 h 27"/>
                <a:gd name="T58" fmla="*/ 0 w 33"/>
                <a:gd name="T59" fmla="*/ 1 h 27"/>
                <a:gd name="T60" fmla="*/ 0 w 33"/>
                <a:gd name="T61" fmla="*/ 0 h 27"/>
                <a:gd name="T62" fmla="*/ 1 w 33"/>
                <a:gd name="T63" fmla="*/ 0 h 27"/>
                <a:gd name="T64" fmla="*/ 2 w 33"/>
                <a:gd name="T65" fmla="*/ 0 h 2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3" h="27">
                  <a:moveTo>
                    <a:pt x="5" y="0"/>
                  </a:moveTo>
                  <a:lnTo>
                    <a:pt x="10" y="1"/>
                  </a:lnTo>
                  <a:lnTo>
                    <a:pt x="13" y="2"/>
                  </a:lnTo>
                  <a:lnTo>
                    <a:pt x="16" y="3"/>
                  </a:lnTo>
                  <a:lnTo>
                    <a:pt x="21" y="4"/>
                  </a:lnTo>
                  <a:lnTo>
                    <a:pt x="25" y="8"/>
                  </a:lnTo>
                  <a:lnTo>
                    <a:pt x="28" y="10"/>
                  </a:lnTo>
                  <a:lnTo>
                    <a:pt x="30" y="11"/>
                  </a:lnTo>
                  <a:lnTo>
                    <a:pt x="31" y="13"/>
                  </a:lnTo>
                  <a:lnTo>
                    <a:pt x="33" y="14"/>
                  </a:lnTo>
                  <a:lnTo>
                    <a:pt x="33" y="16"/>
                  </a:lnTo>
                  <a:lnTo>
                    <a:pt x="33" y="17"/>
                  </a:lnTo>
                  <a:lnTo>
                    <a:pt x="30" y="17"/>
                  </a:lnTo>
                  <a:lnTo>
                    <a:pt x="29" y="17"/>
                  </a:lnTo>
                  <a:lnTo>
                    <a:pt x="28" y="18"/>
                  </a:lnTo>
                  <a:lnTo>
                    <a:pt x="27" y="19"/>
                  </a:lnTo>
                  <a:lnTo>
                    <a:pt x="26" y="21"/>
                  </a:lnTo>
                  <a:lnTo>
                    <a:pt x="23" y="23"/>
                  </a:lnTo>
                  <a:lnTo>
                    <a:pt x="19" y="26"/>
                  </a:lnTo>
                  <a:lnTo>
                    <a:pt x="14" y="27"/>
                  </a:lnTo>
                  <a:lnTo>
                    <a:pt x="10" y="26"/>
                  </a:lnTo>
                  <a:lnTo>
                    <a:pt x="6" y="24"/>
                  </a:lnTo>
                  <a:lnTo>
                    <a:pt x="4" y="19"/>
                  </a:lnTo>
                  <a:lnTo>
                    <a:pt x="3" y="15"/>
                  </a:lnTo>
                  <a:lnTo>
                    <a:pt x="3" y="11"/>
                  </a:lnTo>
                  <a:lnTo>
                    <a:pt x="3" y="8"/>
                  </a:lnTo>
                  <a:lnTo>
                    <a:pt x="1" y="6"/>
                  </a:lnTo>
                  <a:lnTo>
                    <a:pt x="1" y="4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3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B2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3" name="Freeform 23"/>
            <p:cNvSpPr>
              <a:spLocks/>
            </p:cNvSpPr>
            <p:nvPr/>
          </p:nvSpPr>
          <p:spPr bwMode="auto">
            <a:xfrm>
              <a:off x="972" y="2337"/>
              <a:ext cx="11" cy="9"/>
            </a:xfrm>
            <a:custGeom>
              <a:avLst/>
              <a:gdLst>
                <a:gd name="T0" fmla="*/ 0 w 23"/>
                <a:gd name="T1" fmla="*/ 0 h 18"/>
                <a:gd name="T2" fmla="*/ 2 w 23"/>
                <a:gd name="T3" fmla="*/ 1 h 18"/>
                <a:gd name="T4" fmla="*/ 4 w 23"/>
                <a:gd name="T5" fmla="*/ 2 h 18"/>
                <a:gd name="T6" fmla="*/ 7 w 23"/>
                <a:gd name="T7" fmla="*/ 3 h 18"/>
                <a:gd name="T8" fmla="*/ 8 w 23"/>
                <a:gd name="T9" fmla="*/ 4 h 18"/>
                <a:gd name="T10" fmla="*/ 9 w 23"/>
                <a:gd name="T11" fmla="*/ 4 h 18"/>
                <a:gd name="T12" fmla="*/ 11 w 23"/>
                <a:gd name="T13" fmla="*/ 6 h 18"/>
                <a:gd name="T14" fmla="*/ 11 w 23"/>
                <a:gd name="T15" fmla="*/ 6 h 18"/>
                <a:gd name="T16" fmla="*/ 11 w 23"/>
                <a:gd name="T17" fmla="*/ 7 h 18"/>
                <a:gd name="T18" fmla="*/ 10 w 23"/>
                <a:gd name="T19" fmla="*/ 8 h 18"/>
                <a:gd name="T20" fmla="*/ 9 w 23"/>
                <a:gd name="T21" fmla="*/ 8 h 18"/>
                <a:gd name="T22" fmla="*/ 8 w 23"/>
                <a:gd name="T23" fmla="*/ 9 h 18"/>
                <a:gd name="T24" fmla="*/ 7 w 23"/>
                <a:gd name="T25" fmla="*/ 9 h 18"/>
                <a:gd name="T26" fmla="*/ 5 w 23"/>
                <a:gd name="T27" fmla="*/ 8 h 18"/>
                <a:gd name="T28" fmla="*/ 4 w 23"/>
                <a:gd name="T29" fmla="*/ 8 h 18"/>
                <a:gd name="T30" fmla="*/ 3 w 23"/>
                <a:gd name="T31" fmla="*/ 7 h 18"/>
                <a:gd name="T32" fmla="*/ 2 w 23"/>
                <a:gd name="T33" fmla="*/ 6 h 18"/>
                <a:gd name="T34" fmla="*/ 1 w 23"/>
                <a:gd name="T35" fmla="*/ 4 h 18"/>
                <a:gd name="T36" fmla="*/ 1 w 23"/>
                <a:gd name="T37" fmla="*/ 3 h 18"/>
                <a:gd name="T38" fmla="*/ 0 w 23"/>
                <a:gd name="T39" fmla="*/ 2 h 18"/>
                <a:gd name="T40" fmla="*/ 0 w 23"/>
                <a:gd name="T41" fmla="*/ 1 h 18"/>
                <a:gd name="T42" fmla="*/ 0 w 23"/>
                <a:gd name="T43" fmla="*/ 0 h 18"/>
                <a:gd name="T44" fmla="*/ 0 w 23"/>
                <a:gd name="T45" fmla="*/ 0 h 18"/>
                <a:gd name="T46" fmla="*/ 0 w 23"/>
                <a:gd name="T47" fmla="*/ 0 h 18"/>
                <a:gd name="T48" fmla="*/ 0 w 23"/>
                <a:gd name="T49" fmla="*/ 0 h 1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23" h="18">
                  <a:moveTo>
                    <a:pt x="1" y="0"/>
                  </a:moveTo>
                  <a:lnTo>
                    <a:pt x="4" y="1"/>
                  </a:lnTo>
                  <a:lnTo>
                    <a:pt x="9" y="3"/>
                  </a:lnTo>
                  <a:lnTo>
                    <a:pt x="14" y="5"/>
                  </a:lnTo>
                  <a:lnTo>
                    <a:pt x="17" y="7"/>
                  </a:lnTo>
                  <a:lnTo>
                    <a:pt x="19" y="8"/>
                  </a:lnTo>
                  <a:lnTo>
                    <a:pt x="22" y="11"/>
                  </a:lnTo>
                  <a:lnTo>
                    <a:pt x="23" y="12"/>
                  </a:lnTo>
                  <a:lnTo>
                    <a:pt x="23" y="13"/>
                  </a:lnTo>
                  <a:lnTo>
                    <a:pt x="21" y="15"/>
                  </a:lnTo>
                  <a:lnTo>
                    <a:pt x="19" y="16"/>
                  </a:lnTo>
                  <a:lnTo>
                    <a:pt x="17" y="18"/>
                  </a:lnTo>
                  <a:lnTo>
                    <a:pt x="14" y="18"/>
                  </a:lnTo>
                  <a:lnTo>
                    <a:pt x="11" y="16"/>
                  </a:lnTo>
                  <a:lnTo>
                    <a:pt x="9" y="15"/>
                  </a:lnTo>
                  <a:lnTo>
                    <a:pt x="7" y="13"/>
                  </a:lnTo>
                  <a:lnTo>
                    <a:pt x="4" y="11"/>
                  </a:lnTo>
                  <a:lnTo>
                    <a:pt x="3" y="7"/>
                  </a:lnTo>
                  <a:lnTo>
                    <a:pt x="2" y="5"/>
                  </a:lnTo>
                  <a:lnTo>
                    <a:pt x="1" y="3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4" name="Freeform 24"/>
            <p:cNvSpPr>
              <a:spLocks/>
            </p:cNvSpPr>
            <p:nvPr/>
          </p:nvSpPr>
          <p:spPr bwMode="auto">
            <a:xfrm>
              <a:off x="983" y="2333"/>
              <a:ext cx="8" cy="5"/>
            </a:xfrm>
            <a:custGeom>
              <a:avLst/>
              <a:gdLst>
                <a:gd name="T0" fmla="*/ 0 w 16"/>
                <a:gd name="T1" fmla="*/ 0 h 10"/>
                <a:gd name="T2" fmla="*/ 1 w 16"/>
                <a:gd name="T3" fmla="*/ 0 h 10"/>
                <a:gd name="T4" fmla="*/ 2 w 16"/>
                <a:gd name="T5" fmla="*/ 1 h 10"/>
                <a:gd name="T6" fmla="*/ 2 w 16"/>
                <a:gd name="T7" fmla="*/ 2 h 10"/>
                <a:gd name="T8" fmla="*/ 3 w 16"/>
                <a:gd name="T9" fmla="*/ 3 h 10"/>
                <a:gd name="T10" fmla="*/ 4 w 16"/>
                <a:gd name="T11" fmla="*/ 3 h 10"/>
                <a:gd name="T12" fmla="*/ 5 w 16"/>
                <a:gd name="T13" fmla="*/ 4 h 10"/>
                <a:gd name="T14" fmla="*/ 6 w 16"/>
                <a:gd name="T15" fmla="*/ 4 h 10"/>
                <a:gd name="T16" fmla="*/ 7 w 16"/>
                <a:gd name="T17" fmla="*/ 4 h 10"/>
                <a:gd name="T18" fmla="*/ 8 w 16"/>
                <a:gd name="T19" fmla="*/ 4 h 10"/>
                <a:gd name="T20" fmla="*/ 8 w 16"/>
                <a:gd name="T21" fmla="*/ 4 h 10"/>
                <a:gd name="T22" fmla="*/ 8 w 16"/>
                <a:gd name="T23" fmla="*/ 4 h 10"/>
                <a:gd name="T24" fmla="*/ 8 w 16"/>
                <a:gd name="T25" fmla="*/ 5 h 10"/>
                <a:gd name="T26" fmla="*/ 7 w 16"/>
                <a:gd name="T27" fmla="*/ 5 h 10"/>
                <a:gd name="T28" fmla="*/ 7 w 16"/>
                <a:gd name="T29" fmla="*/ 5 h 10"/>
                <a:gd name="T30" fmla="*/ 5 w 16"/>
                <a:gd name="T31" fmla="*/ 5 h 10"/>
                <a:gd name="T32" fmla="*/ 5 w 16"/>
                <a:gd name="T33" fmla="*/ 5 h 10"/>
                <a:gd name="T34" fmla="*/ 4 w 16"/>
                <a:gd name="T35" fmla="*/ 4 h 10"/>
                <a:gd name="T36" fmla="*/ 3 w 16"/>
                <a:gd name="T37" fmla="*/ 3 h 10"/>
                <a:gd name="T38" fmla="*/ 2 w 16"/>
                <a:gd name="T39" fmla="*/ 3 h 10"/>
                <a:gd name="T40" fmla="*/ 2 w 16"/>
                <a:gd name="T41" fmla="*/ 2 h 10"/>
                <a:gd name="T42" fmla="*/ 1 w 16"/>
                <a:gd name="T43" fmla="*/ 1 h 10"/>
                <a:gd name="T44" fmla="*/ 1 w 16"/>
                <a:gd name="T45" fmla="*/ 1 h 10"/>
                <a:gd name="T46" fmla="*/ 1 w 16"/>
                <a:gd name="T47" fmla="*/ 1 h 10"/>
                <a:gd name="T48" fmla="*/ 0 w 16"/>
                <a:gd name="T49" fmla="*/ 1 h 10"/>
                <a:gd name="T50" fmla="*/ 0 w 16"/>
                <a:gd name="T51" fmla="*/ 1 h 10"/>
                <a:gd name="T52" fmla="*/ 0 w 16"/>
                <a:gd name="T53" fmla="*/ 1 h 10"/>
                <a:gd name="T54" fmla="*/ 0 w 16"/>
                <a:gd name="T55" fmla="*/ 1 h 10"/>
                <a:gd name="T56" fmla="*/ 0 w 16"/>
                <a:gd name="T57" fmla="*/ 0 h 1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6" h="10">
                  <a:moveTo>
                    <a:pt x="0" y="0"/>
                  </a:moveTo>
                  <a:lnTo>
                    <a:pt x="1" y="0"/>
                  </a:lnTo>
                  <a:lnTo>
                    <a:pt x="3" y="1"/>
                  </a:lnTo>
                  <a:lnTo>
                    <a:pt x="4" y="4"/>
                  </a:lnTo>
                  <a:lnTo>
                    <a:pt x="6" y="5"/>
                  </a:lnTo>
                  <a:lnTo>
                    <a:pt x="7" y="6"/>
                  </a:lnTo>
                  <a:lnTo>
                    <a:pt x="9" y="8"/>
                  </a:lnTo>
                  <a:lnTo>
                    <a:pt x="11" y="8"/>
                  </a:lnTo>
                  <a:lnTo>
                    <a:pt x="13" y="8"/>
                  </a:lnTo>
                  <a:lnTo>
                    <a:pt x="15" y="7"/>
                  </a:lnTo>
                  <a:lnTo>
                    <a:pt x="16" y="7"/>
                  </a:lnTo>
                  <a:lnTo>
                    <a:pt x="16" y="8"/>
                  </a:lnTo>
                  <a:lnTo>
                    <a:pt x="15" y="9"/>
                  </a:lnTo>
                  <a:lnTo>
                    <a:pt x="14" y="10"/>
                  </a:lnTo>
                  <a:lnTo>
                    <a:pt x="13" y="10"/>
                  </a:lnTo>
                  <a:lnTo>
                    <a:pt x="10" y="10"/>
                  </a:lnTo>
                  <a:lnTo>
                    <a:pt x="9" y="9"/>
                  </a:lnTo>
                  <a:lnTo>
                    <a:pt x="7" y="8"/>
                  </a:lnTo>
                  <a:lnTo>
                    <a:pt x="6" y="6"/>
                  </a:lnTo>
                  <a:lnTo>
                    <a:pt x="4" y="5"/>
                  </a:lnTo>
                  <a:lnTo>
                    <a:pt x="3" y="4"/>
                  </a:lnTo>
                  <a:lnTo>
                    <a:pt x="2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5" name="Freeform 25"/>
            <p:cNvSpPr>
              <a:spLocks/>
            </p:cNvSpPr>
            <p:nvPr/>
          </p:nvSpPr>
          <p:spPr bwMode="auto">
            <a:xfrm>
              <a:off x="978" y="2313"/>
              <a:ext cx="11" cy="10"/>
            </a:xfrm>
            <a:custGeom>
              <a:avLst/>
              <a:gdLst>
                <a:gd name="T0" fmla="*/ 11 w 23"/>
                <a:gd name="T1" fmla="*/ 8 h 20"/>
                <a:gd name="T2" fmla="*/ 10 w 23"/>
                <a:gd name="T3" fmla="*/ 7 h 20"/>
                <a:gd name="T4" fmla="*/ 10 w 23"/>
                <a:gd name="T5" fmla="*/ 5 h 20"/>
                <a:gd name="T6" fmla="*/ 8 w 23"/>
                <a:gd name="T7" fmla="*/ 4 h 20"/>
                <a:gd name="T8" fmla="*/ 6 w 23"/>
                <a:gd name="T9" fmla="*/ 3 h 20"/>
                <a:gd name="T10" fmla="*/ 5 w 23"/>
                <a:gd name="T11" fmla="*/ 3 h 20"/>
                <a:gd name="T12" fmla="*/ 3 w 23"/>
                <a:gd name="T13" fmla="*/ 2 h 20"/>
                <a:gd name="T14" fmla="*/ 2 w 23"/>
                <a:gd name="T15" fmla="*/ 1 h 20"/>
                <a:gd name="T16" fmla="*/ 1 w 23"/>
                <a:gd name="T17" fmla="*/ 1 h 20"/>
                <a:gd name="T18" fmla="*/ 0 w 23"/>
                <a:gd name="T19" fmla="*/ 0 h 20"/>
                <a:gd name="T20" fmla="*/ 0 w 23"/>
                <a:gd name="T21" fmla="*/ 0 h 20"/>
                <a:gd name="T22" fmla="*/ 0 w 23"/>
                <a:gd name="T23" fmla="*/ 1 h 20"/>
                <a:gd name="T24" fmla="*/ 0 w 23"/>
                <a:gd name="T25" fmla="*/ 1 h 20"/>
                <a:gd name="T26" fmla="*/ 2 w 23"/>
                <a:gd name="T27" fmla="*/ 3 h 20"/>
                <a:gd name="T28" fmla="*/ 3 w 23"/>
                <a:gd name="T29" fmla="*/ 3 h 20"/>
                <a:gd name="T30" fmla="*/ 4 w 23"/>
                <a:gd name="T31" fmla="*/ 4 h 20"/>
                <a:gd name="T32" fmla="*/ 5 w 23"/>
                <a:gd name="T33" fmla="*/ 5 h 20"/>
                <a:gd name="T34" fmla="*/ 5 w 23"/>
                <a:gd name="T35" fmla="*/ 5 h 20"/>
                <a:gd name="T36" fmla="*/ 6 w 23"/>
                <a:gd name="T37" fmla="*/ 7 h 20"/>
                <a:gd name="T38" fmla="*/ 6 w 23"/>
                <a:gd name="T39" fmla="*/ 7 h 20"/>
                <a:gd name="T40" fmla="*/ 7 w 23"/>
                <a:gd name="T41" fmla="*/ 8 h 20"/>
                <a:gd name="T42" fmla="*/ 8 w 23"/>
                <a:gd name="T43" fmla="*/ 8 h 20"/>
                <a:gd name="T44" fmla="*/ 9 w 23"/>
                <a:gd name="T45" fmla="*/ 8 h 20"/>
                <a:gd name="T46" fmla="*/ 10 w 23"/>
                <a:gd name="T47" fmla="*/ 9 h 20"/>
                <a:gd name="T48" fmla="*/ 10 w 23"/>
                <a:gd name="T49" fmla="*/ 9 h 20"/>
                <a:gd name="T50" fmla="*/ 11 w 23"/>
                <a:gd name="T51" fmla="*/ 10 h 20"/>
                <a:gd name="T52" fmla="*/ 11 w 23"/>
                <a:gd name="T53" fmla="*/ 10 h 20"/>
                <a:gd name="T54" fmla="*/ 11 w 23"/>
                <a:gd name="T55" fmla="*/ 9 h 20"/>
                <a:gd name="T56" fmla="*/ 11 w 23"/>
                <a:gd name="T57" fmla="*/ 8 h 2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3" h="20">
                  <a:moveTo>
                    <a:pt x="23" y="16"/>
                  </a:moveTo>
                  <a:lnTo>
                    <a:pt x="21" y="13"/>
                  </a:lnTo>
                  <a:lnTo>
                    <a:pt x="20" y="9"/>
                  </a:lnTo>
                  <a:lnTo>
                    <a:pt x="16" y="7"/>
                  </a:lnTo>
                  <a:lnTo>
                    <a:pt x="12" y="6"/>
                  </a:lnTo>
                  <a:lnTo>
                    <a:pt x="10" y="5"/>
                  </a:lnTo>
                  <a:lnTo>
                    <a:pt x="6" y="3"/>
                  </a:lnTo>
                  <a:lnTo>
                    <a:pt x="4" y="1"/>
                  </a:lnTo>
                  <a:lnTo>
                    <a:pt x="3" y="1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2"/>
                  </a:lnTo>
                  <a:lnTo>
                    <a:pt x="4" y="5"/>
                  </a:lnTo>
                  <a:lnTo>
                    <a:pt x="6" y="6"/>
                  </a:lnTo>
                  <a:lnTo>
                    <a:pt x="8" y="8"/>
                  </a:lnTo>
                  <a:lnTo>
                    <a:pt x="10" y="9"/>
                  </a:lnTo>
                  <a:lnTo>
                    <a:pt x="11" y="10"/>
                  </a:lnTo>
                  <a:lnTo>
                    <a:pt x="12" y="13"/>
                  </a:lnTo>
                  <a:lnTo>
                    <a:pt x="13" y="14"/>
                  </a:lnTo>
                  <a:lnTo>
                    <a:pt x="15" y="15"/>
                  </a:lnTo>
                  <a:lnTo>
                    <a:pt x="16" y="15"/>
                  </a:lnTo>
                  <a:lnTo>
                    <a:pt x="19" y="16"/>
                  </a:lnTo>
                  <a:lnTo>
                    <a:pt x="20" y="17"/>
                  </a:lnTo>
                  <a:lnTo>
                    <a:pt x="21" y="18"/>
                  </a:lnTo>
                  <a:lnTo>
                    <a:pt x="22" y="20"/>
                  </a:lnTo>
                  <a:lnTo>
                    <a:pt x="23" y="20"/>
                  </a:lnTo>
                  <a:lnTo>
                    <a:pt x="23" y="18"/>
                  </a:lnTo>
                  <a:lnTo>
                    <a:pt x="23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6" name="Freeform 26"/>
            <p:cNvSpPr>
              <a:spLocks/>
            </p:cNvSpPr>
            <p:nvPr/>
          </p:nvSpPr>
          <p:spPr bwMode="auto">
            <a:xfrm>
              <a:off x="996" y="2326"/>
              <a:ext cx="8" cy="5"/>
            </a:xfrm>
            <a:custGeom>
              <a:avLst/>
              <a:gdLst>
                <a:gd name="T0" fmla="*/ 6 w 15"/>
                <a:gd name="T1" fmla="*/ 2 h 11"/>
                <a:gd name="T2" fmla="*/ 7 w 15"/>
                <a:gd name="T3" fmla="*/ 3 h 11"/>
                <a:gd name="T4" fmla="*/ 7 w 15"/>
                <a:gd name="T5" fmla="*/ 3 h 11"/>
                <a:gd name="T6" fmla="*/ 8 w 15"/>
                <a:gd name="T7" fmla="*/ 3 h 11"/>
                <a:gd name="T8" fmla="*/ 8 w 15"/>
                <a:gd name="T9" fmla="*/ 3 h 11"/>
                <a:gd name="T10" fmla="*/ 7 w 15"/>
                <a:gd name="T11" fmla="*/ 4 h 11"/>
                <a:gd name="T12" fmla="*/ 7 w 15"/>
                <a:gd name="T13" fmla="*/ 4 h 11"/>
                <a:gd name="T14" fmla="*/ 6 w 15"/>
                <a:gd name="T15" fmla="*/ 5 h 11"/>
                <a:gd name="T16" fmla="*/ 6 w 15"/>
                <a:gd name="T17" fmla="*/ 5 h 11"/>
                <a:gd name="T18" fmla="*/ 6 w 15"/>
                <a:gd name="T19" fmla="*/ 5 h 11"/>
                <a:gd name="T20" fmla="*/ 5 w 15"/>
                <a:gd name="T21" fmla="*/ 4 h 11"/>
                <a:gd name="T22" fmla="*/ 4 w 15"/>
                <a:gd name="T23" fmla="*/ 4 h 11"/>
                <a:gd name="T24" fmla="*/ 4 w 15"/>
                <a:gd name="T25" fmla="*/ 4 h 11"/>
                <a:gd name="T26" fmla="*/ 3 w 15"/>
                <a:gd name="T27" fmla="*/ 4 h 11"/>
                <a:gd name="T28" fmla="*/ 2 w 15"/>
                <a:gd name="T29" fmla="*/ 3 h 11"/>
                <a:gd name="T30" fmla="*/ 1 w 15"/>
                <a:gd name="T31" fmla="*/ 3 h 11"/>
                <a:gd name="T32" fmla="*/ 1 w 15"/>
                <a:gd name="T33" fmla="*/ 2 h 11"/>
                <a:gd name="T34" fmla="*/ 0 w 15"/>
                <a:gd name="T35" fmla="*/ 2 h 11"/>
                <a:gd name="T36" fmla="*/ 0 w 15"/>
                <a:gd name="T37" fmla="*/ 1 h 11"/>
                <a:gd name="T38" fmla="*/ 0 w 15"/>
                <a:gd name="T39" fmla="*/ 0 h 11"/>
                <a:gd name="T40" fmla="*/ 1 w 15"/>
                <a:gd name="T41" fmla="*/ 0 h 11"/>
                <a:gd name="T42" fmla="*/ 3 w 15"/>
                <a:gd name="T43" fmla="*/ 0 h 11"/>
                <a:gd name="T44" fmla="*/ 4 w 15"/>
                <a:gd name="T45" fmla="*/ 1 h 11"/>
                <a:gd name="T46" fmla="*/ 5 w 15"/>
                <a:gd name="T47" fmla="*/ 2 h 11"/>
                <a:gd name="T48" fmla="*/ 6 w 15"/>
                <a:gd name="T49" fmla="*/ 2 h 1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5" h="11">
                  <a:moveTo>
                    <a:pt x="12" y="5"/>
                  </a:moveTo>
                  <a:lnTo>
                    <a:pt x="13" y="6"/>
                  </a:lnTo>
                  <a:lnTo>
                    <a:pt x="14" y="7"/>
                  </a:lnTo>
                  <a:lnTo>
                    <a:pt x="15" y="7"/>
                  </a:lnTo>
                  <a:lnTo>
                    <a:pt x="14" y="8"/>
                  </a:lnTo>
                  <a:lnTo>
                    <a:pt x="13" y="8"/>
                  </a:lnTo>
                  <a:lnTo>
                    <a:pt x="12" y="10"/>
                  </a:lnTo>
                  <a:lnTo>
                    <a:pt x="12" y="11"/>
                  </a:lnTo>
                  <a:lnTo>
                    <a:pt x="11" y="10"/>
                  </a:lnTo>
                  <a:lnTo>
                    <a:pt x="9" y="8"/>
                  </a:lnTo>
                  <a:lnTo>
                    <a:pt x="8" y="8"/>
                  </a:lnTo>
                  <a:lnTo>
                    <a:pt x="7" y="8"/>
                  </a:lnTo>
                  <a:lnTo>
                    <a:pt x="6" y="8"/>
                  </a:lnTo>
                  <a:lnTo>
                    <a:pt x="4" y="7"/>
                  </a:lnTo>
                  <a:lnTo>
                    <a:pt x="2" y="6"/>
                  </a:lnTo>
                  <a:lnTo>
                    <a:pt x="1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0"/>
                  </a:lnTo>
                  <a:lnTo>
                    <a:pt x="2" y="0"/>
                  </a:lnTo>
                  <a:lnTo>
                    <a:pt x="6" y="0"/>
                  </a:lnTo>
                  <a:lnTo>
                    <a:pt x="8" y="2"/>
                  </a:lnTo>
                  <a:lnTo>
                    <a:pt x="9" y="4"/>
                  </a:lnTo>
                  <a:lnTo>
                    <a:pt x="12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7" name="Freeform 27"/>
            <p:cNvSpPr>
              <a:spLocks/>
            </p:cNvSpPr>
            <p:nvPr/>
          </p:nvSpPr>
          <p:spPr bwMode="auto">
            <a:xfrm>
              <a:off x="1001" y="2321"/>
              <a:ext cx="8" cy="5"/>
            </a:xfrm>
            <a:custGeom>
              <a:avLst/>
              <a:gdLst>
                <a:gd name="T0" fmla="*/ 1 w 16"/>
                <a:gd name="T1" fmla="*/ 1 h 10"/>
                <a:gd name="T2" fmla="*/ 3 w 16"/>
                <a:gd name="T3" fmla="*/ 0 h 10"/>
                <a:gd name="T4" fmla="*/ 5 w 16"/>
                <a:gd name="T5" fmla="*/ 1 h 10"/>
                <a:gd name="T6" fmla="*/ 7 w 16"/>
                <a:gd name="T7" fmla="*/ 1 h 10"/>
                <a:gd name="T8" fmla="*/ 8 w 16"/>
                <a:gd name="T9" fmla="*/ 3 h 10"/>
                <a:gd name="T10" fmla="*/ 8 w 16"/>
                <a:gd name="T11" fmla="*/ 3 h 10"/>
                <a:gd name="T12" fmla="*/ 8 w 16"/>
                <a:gd name="T13" fmla="*/ 4 h 10"/>
                <a:gd name="T14" fmla="*/ 7 w 16"/>
                <a:gd name="T15" fmla="*/ 5 h 10"/>
                <a:gd name="T16" fmla="*/ 6 w 16"/>
                <a:gd name="T17" fmla="*/ 5 h 10"/>
                <a:gd name="T18" fmla="*/ 6 w 16"/>
                <a:gd name="T19" fmla="*/ 4 h 10"/>
                <a:gd name="T20" fmla="*/ 6 w 16"/>
                <a:gd name="T21" fmla="*/ 3 h 10"/>
                <a:gd name="T22" fmla="*/ 5 w 16"/>
                <a:gd name="T23" fmla="*/ 2 h 10"/>
                <a:gd name="T24" fmla="*/ 3 w 16"/>
                <a:gd name="T25" fmla="*/ 1 h 10"/>
                <a:gd name="T26" fmla="*/ 3 w 16"/>
                <a:gd name="T27" fmla="*/ 1 h 10"/>
                <a:gd name="T28" fmla="*/ 2 w 16"/>
                <a:gd name="T29" fmla="*/ 1 h 10"/>
                <a:gd name="T30" fmla="*/ 1 w 16"/>
                <a:gd name="T31" fmla="*/ 1 h 10"/>
                <a:gd name="T32" fmla="*/ 1 w 16"/>
                <a:gd name="T33" fmla="*/ 1 h 10"/>
                <a:gd name="T34" fmla="*/ 1 w 16"/>
                <a:gd name="T35" fmla="*/ 1 h 10"/>
                <a:gd name="T36" fmla="*/ 0 w 16"/>
                <a:gd name="T37" fmla="*/ 1 h 10"/>
                <a:gd name="T38" fmla="*/ 0 w 16"/>
                <a:gd name="T39" fmla="*/ 1 h 10"/>
                <a:gd name="T40" fmla="*/ 1 w 16"/>
                <a:gd name="T41" fmla="*/ 1 h 1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6" h="10">
                  <a:moveTo>
                    <a:pt x="1" y="1"/>
                  </a:moveTo>
                  <a:lnTo>
                    <a:pt x="5" y="0"/>
                  </a:lnTo>
                  <a:lnTo>
                    <a:pt x="10" y="1"/>
                  </a:lnTo>
                  <a:lnTo>
                    <a:pt x="13" y="2"/>
                  </a:lnTo>
                  <a:lnTo>
                    <a:pt x="16" y="5"/>
                  </a:lnTo>
                  <a:lnTo>
                    <a:pt x="16" y="6"/>
                  </a:lnTo>
                  <a:lnTo>
                    <a:pt x="15" y="8"/>
                  </a:lnTo>
                  <a:lnTo>
                    <a:pt x="13" y="9"/>
                  </a:lnTo>
                  <a:lnTo>
                    <a:pt x="12" y="10"/>
                  </a:lnTo>
                  <a:lnTo>
                    <a:pt x="12" y="8"/>
                  </a:lnTo>
                  <a:lnTo>
                    <a:pt x="11" y="6"/>
                  </a:lnTo>
                  <a:lnTo>
                    <a:pt x="9" y="4"/>
                  </a:lnTo>
                  <a:lnTo>
                    <a:pt x="6" y="2"/>
                  </a:lnTo>
                  <a:lnTo>
                    <a:pt x="5" y="2"/>
                  </a:lnTo>
                  <a:lnTo>
                    <a:pt x="3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8" name="Freeform 28"/>
            <p:cNvSpPr>
              <a:spLocks/>
            </p:cNvSpPr>
            <p:nvPr/>
          </p:nvSpPr>
          <p:spPr bwMode="auto">
            <a:xfrm>
              <a:off x="979" y="2308"/>
              <a:ext cx="15" cy="7"/>
            </a:xfrm>
            <a:custGeom>
              <a:avLst/>
              <a:gdLst>
                <a:gd name="T0" fmla="*/ 3 w 30"/>
                <a:gd name="T1" fmla="*/ 0 h 15"/>
                <a:gd name="T2" fmla="*/ 1 w 30"/>
                <a:gd name="T3" fmla="*/ 0 h 15"/>
                <a:gd name="T4" fmla="*/ 0 w 30"/>
                <a:gd name="T5" fmla="*/ 0 h 15"/>
                <a:gd name="T6" fmla="*/ 0 w 30"/>
                <a:gd name="T7" fmla="*/ 0 h 15"/>
                <a:gd name="T8" fmla="*/ 1 w 30"/>
                <a:gd name="T9" fmla="*/ 0 h 15"/>
                <a:gd name="T10" fmla="*/ 2 w 30"/>
                <a:gd name="T11" fmla="*/ 0 h 15"/>
                <a:gd name="T12" fmla="*/ 4 w 30"/>
                <a:gd name="T13" fmla="*/ 0 h 15"/>
                <a:gd name="T14" fmla="*/ 6 w 30"/>
                <a:gd name="T15" fmla="*/ 0 h 15"/>
                <a:gd name="T16" fmla="*/ 8 w 30"/>
                <a:gd name="T17" fmla="*/ 0 h 15"/>
                <a:gd name="T18" fmla="*/ 9 w 30"/>
                <a:gd name="T19" fmla="*/ 0 h 15"/>
                <a:gd name="T20" fmla="*/ 12 w 30"/>
                <a:gd name="T21" fmla="*/ 1 h 15"/>
                <a:gd name="T22" fmla="*/ 14 w 30"/>
                <a:gd name="T23" fmla="*/ 3 h 15"/>
                <a:gd name="T24" fmla="*/ 15 w 30"/>
                <a:gd name="T25" fmla="*/ 5 h 15"/>
                <a:gd name="T26" fmla="*/ 15 w 30"/>
                <a:gd name="T27" fmla="*/ 5 h 15"/>
                <a:gd name="T28" fmla="*/ 15 w 30"/>
                <a:gd name="T29" fmla="*/ 6 h 15"/>
                <a:gd name="T30" fmla="*/ 15 w 30"/>
                <a:gd name="T31" fmla="*/ 7 h 15"/>
                <a:gd name="T32" fmla="*/ 15 w 30"/>
                <a:gd name="T33" fmla="*/ 7 h 15"/>
                <a:gd name="T34" fmla="*/ 15 w 30"/>
                <a:gd name="T35" fmla="*/ 7 h 15"/>
                <a:gd name="T36" fmla="*/ 14 w 30"/>
                <a:gd name="T37" fmla="*/ 6 h 15"/>
                <a:gd name="T38" fmla="*/ 14 w 30"/>
                <a:gd name="T39" fmla="*/ 6 h 15"/>
                <a:gd name="T40" fmla="*/ 13 w 30"/>
                <a:gd name="T41" fmla="*/ 5 h 15"/>
                <a:gd name="T42" fmla="*/ 12 w 30"/>
                <a:gd name="T43" fmla="*/ 4 h 15"/>
                <a:gd name="T44" fmla="*/ 10 w 30"/>
                <a:gd name="T45" fmla="*/ 2 h 15"/>
                <a:gd name="T46" fmla="*/ 6 w 30"/>
                <a:gd name="T47" fmla="*/ 1 h 15"/>
                <a:gd name="T48" fmla="*/ 3 w 30"/>
                <a:gd name="T49" fmla="*/ 0 h 1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0" h="15">
                  <a:moveTo>
                    <a:pt x="6" y="1"/>
                  </a:moveTo>
                  <a:lnTo>
                    <a:pt x="2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3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1"/>
                  </a:lnTo>
                  <a:lnTo>
                    <a:pt x="23" y="3"/>
                  </a:lnTo>
                  <a:lnTo>
                    <a:pt x="27" y="7"/>
                  </a:lnTo>
                  <a:lnTo>
                    <a:pt x="30" y="10"/>
                  </a:lnTo>
                  <a:lnTo>
                    <a:pt x="30" y="11"/>
                  </a:lnTo>
                  <a:lnTo>
                    <a:pt x="30" y="13"/>
                  </a:lnTo>
                  <a:lnTo>
                    <a:pt x="30" y="15"/>
                  </a:lnTo>
                  <a:lnTo>
                    <a:pt x="29" y="15"/>
                  </a:lnTo>
                  <a:lnTo>
                    <a:pt x="27" y="13"/>
                  </a:lnTo>
                  <a:lnTo>
                    <a:pt x="27" y="12"/>
                  </a:lnTo>
                  <a:lnTo>
                    <a:pt x="26" y="11"/>
                  </a:lnTo>
                  <a:lnTo>
                    <a:pt x="24" y="8"/>
                  </a:lnTo>
                  <a:lnTo>
                    <a:pt x="19" y="4"/>
                  </a:lnTo>
                  <a:lnTo>
                    <a:pt x="12" y="2"/>
                  </a:lnTo>
                  <a:lnTo>
                    <a:pt x="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9" name="Freeform 29"/>
            <p:cNvSpPr>
              <a:spLocks/>
            </p:cNvSpPr>
            <p:nvPr/>
          </p:nvSpPr>
          <p:spPr bwMode="auto">
            <a:xfrm>
              <a:off x="917" y="2259"/>
              <a:ext cx="111" cy="70"/>
            </a:xfrm>
            <a:custGeom>
              <a:avLst/>
              <a:gdLst>
                <a:gd name="T0" fmla="*/ 22 w 223"/>
                <a:gd name="T1" fmla="*/ 34 h 139"/>
                <a:gd name="T2" fmla="*/ 29 w 223"/>
                <a:gd name="T3" fmla="*/ 26 h 139"/>
                <a:gd name="T4" fmla="*/ 36 w 223"/>
                <a:gd name="T5" fmla="*/ 19 h 139"/>
                <a:gd name="T6" fmla="*/ 43 w 223"/>
                <a:gd name="T7" fmla="*/ 14 h 139"/>
                <a:gd name="T8" fmla="*/ 48 w 223"/>
                <a:gd name="T9" fmla="*/ 11 h 139"/>
                <a:gd name="T10" fmla="*/ 55 w 223"/>
                <a:gd name="T11" fmla="*/ 6 h 139"/>
                <a:gd name="T12" fmla="*/ 62 w 223"/>
                <a:gd name="T13" fmla="*/ 1 h 139"/>
                <a:gd name="T14" fmla="*/ 70 w 223"/>
                <a:gd name="T15" fmla="*/ 0 h 139"/>
                <a:gd name="T16" fmla="*/ 78 w 223"/>
                <a:gd name="T17" fmla="*/ 3 h 139"/>
                <a:gd name="T18" fmla="*/ 87 w 223"/>
                <a:gd name="T19" fmla="*/ 7 h 139"/>
                <a:gd name="T20" fmla="*/ 96 w 223"/>
                <a:gd name="T21" fmla="*/ 13 h 139"/>
                <a:gd name="T22" fmla="*/ 103 w 223"/>
                <a:gd name="T23" fmla="*/ 21 h 139"/>
                <a:gd name="T24" fmla="*/ 108 w 223"/>
                <a:gd name="T25" fmla="*/ 30 h 139"/>
                <a:gd name="T26" fmla="*/ 111 w 223"/>
                <a:gd name="T27" fmla="*/ 36 h 139"/>
                <a:gd name="T28" fmla="*/ 110 w 223"/>
                <a:gd name="T29" fmla="*/ 42 h 139"/>
                <a:gd name="T30" fmla="*/ 111 w 223"/>
                <a:gd name="T31" fmla="*/ 47 h 139"/>
                <a:gd name="T32" fmla="*/ 108 w 223"/>
                <a:gd name="T33" fmla="*/ 54 h 139"/>
                <a:gd name="T34" fmla="*/ 104 w 223"/>
                <a:gd name="T35" fmla="*/ 59 h 139"/>
                <a:gd name="T36" fmla="*/ 98 w 223"/>
                <a:gd name="T37" fmla="*/ 62 h 139"/>
                <a:gd name="T38" fmla="*/ 94 w 223"/>
                <a:gd name="T39" fmla="*/ 64 h 139"/>
                <a:gd name="T40" fmla="*/ 95 w 223"/>
                <a:gd name="T41" fmla="*/ 62 h 139"/>
                <a:gd name="T42" fmla="*/ 99 w 223"/>
                <a:gd name="T43" fmla="*/ 58 h 139"/>
                <a:gd name="T44" fmla="*/ 97 w 223"/>
                <a:gd name="T45" fmla="*/ 57 h 139"/>
                <a:gd name="T46" fmla="*/ 92 w 223"/>
                <a:gd name="T47" fmla="*/ 57 h 139"/>
                <a:gd name="T48" fmla="*/ 85 w 223"/>
                <a:gd name="T49" fmla="*/ 55 h 139"/>
                <a:gd name="T50" fmla="*/ 79 w 223"/>
                <a:gd name="T51" fmla="*/ 52 h 139"/>
                <a:gd name="T52" fmla="*/ 76 w 223"/>
                <a:gd name="T53" fmla="*/ 48 h 139"/>
                <a:gd name="T54" fmla="*/ 73 w 223"/>
                <a:gd name="T55" fmla="*/ 45 h 139"/>
                <a:gd name="T56" fmla="*/ 77 w 223"/>
                <a:gd name="T57" fmla="*/ 45 h 139"/>
                <a:gd name="T58" fmla="*/ 83 w 223"/>
                <a:gd name="T59" fmla="*/ 45 h 139"/>
                <a:gd name="T60" fmla="*/ 82 w 223"/>
                <a:gd name="T61" fmla="*/ 44 h 139"/>
                <a:gd name="T62" fmla="*/ 74 w 223"/>
                <a:gd name="T63" fmla="*/ 42 h 139"/>
                <a:gd name="T64" fmla="*/ 68 w 223"/>
                <a:gd name="T65" fmla="*/ 39 h 139"/>
                <a:gd name="T66" fmla="*/ 64 w 223"/>
                <a:gd name="T67" fmla="*/ 39 h 139"/>
                <a:gd name="T68" fmla="*/ 58 w 223"/>
                <a:gd name="T69" fmla="*/ 39 h 139"/>
                <a:gd name="T70" fmla="*/ 53 w 223"/>
                <a:gd name="T71" fmla="*/ 40 h 139"/>
                <a:gd name="T72" fmla="*/ 49 w 223"/>
                <a:gd name="T73" fmla="*/ 43 h 139"/>
                <a:gd name="T74" fmla="*/ 47 w 223"/>
                <a:gd name="T75" fmla="*/ 45 h 139"/>
                <a:gd name="T76" fmla="*/ 45 w 223"/>
                <a:gd name="T77" fmla="*/ 40 h 139"/>
                <a:gd name="T78" fmla="*/ 41 w 223"/>
                <a:gd name="T79" fmla="*/ 39 h 139"/>
                <a:gd name="T80" fmla="*/ 37 w 223"/>
                <a:gd name="T81" fmla="*/ 43 h 139"/>
                <a:gd name="T82" fmla="*/ 34 w 223"/>
                <a:gd name="T83" fmla="*/ 50 h 139"/>
                <a:gd name="T84" fmla="*/ 34 w 223"/>
                <a:gd name="T85" fmla="*/ 60 h 139"/>
                <a:gd name="T86" fmla="*/ 30 w 223"/>
                <a:gd name="T87" fmla="*/ 68 h 139"/>
                <a:gd name="T88" fmla="*/ 24 w 223"/>
                <a:gd name="T89" fmla="*/ 70 h 139"/>
                <a:gd name="T90" fmla="*/ 19 w 223"/>
                <a:gd name="T91" fmla="*/ 70 h 139"/>
                <a:gd name="T92" fmla="*/ 14 w 223"/>
                <a:gd name="T93" fmla="*/ 69 h 139"/>
                <a:gd name="T94" fmla="*/ 9 w 223"/>
                <a:gd name="T95" fmla="*/ 67 h 139"/>
                <a:gd name="T96" fmla="*/ 6 w 223"/>
                <a:gd name="T97" fmla="*/ 64 h 139"/>
                <a:gd name="T98" fmla="*/ 6 w 223"/>
                <a:gd name="T99" fmla="*/ 59 h 139"/>
                <a:gd name="T100" fmla="*/ 3 w 223"/>
                <a:gd name="T101" fmla="*/ 56 h 139"/>
                <a:gd name="T102" fmla="*/ 0 w 223"/>
                <a:gd name="T103" fmla="*/ 49 h 139"/>
                <a:gd name="T104" fmla="*/ 3 w 223"/>
                <a:gd name="T105" fmla="*/ 45 h 139"/>
                <a:gd name="T106" fmla="*/ 7 w 223"/>
                <a:gd name="T107" fmla="*/ 45 h 139"/>
                <a:gd name="T108" fmla="*/ 13 w 223"/>
                <a:gd name="T109" fmla="*/ 44 h 139"/>
                <a:gd name="T110" fmla="*/ 17 w 223"/>
                <a:gd name="T111" fmla="*/ 40 h 13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223" h="139">
                  <a:moveTo>
                    <a:pt x="40" y="76"/>
                  </a:moveTo>
                  <a:lnTo>
                    <a:pt x="45" y="68"/>
                  </a:lnTo>
                  <a:lnTo>
                    <a:pt x="51" y="60"/>
                  </a:lnTo>
                  <a:lnTo>
                    <a:pt x="58" y="52"/>
                  </a:lnTo>
                  <a:lnTo>
                    <a:pt x="66" y="45"/>
                  </a:lnTo>
                  <a:lnTo>
                    <a:pt x="73" y="38"/>
                  </a:lnTo>
                  <a:lnTo>
                    <a:pt x="80" y="32"/>
                  </a:lnTo>
                  <a:lnTo>
                    <a:pt x="86" y="28"/>
                  </a:lnTo>
                  <a:lnTo>
                    <a:pt x="91" y="24"/>
                  </a:lnTo>
                  <a:lnTo>
                    <a:pt x="97" y="21"/>
                  </a:lnTo>
                  <a:lnTo>
                    <a:pt x="103" y="16"/>
                  </a:lnTo>
                  <a:lnTo>
                    <a:pt x="110" y="11"/>
                  </a:lnTo>
                  <a:lnTo>
                    <a:pt x="117" y="7"/>
                  </a:lnTo>
                  <a:lnTo>
                    <a:pt x="124" y="2"/>
                  </a:lnTo>
                  <a:lnTo>
                    <a:pt x="132" y="0"/>
                  </a:lnTo>
                  <a:lnTo>
                    <a:pt x="140" y="0"/>
                  </a:lnTo>
                  <a:lnTo>
                    <a:pt x="148" y="1"/>
                  </a:lnTo>
                  <a:lnTo>
                    <a:pt x="156" y="5"/>
                  </a:lnTo>
                  <a:lnTo>
                    <a:pt x="165" y="9"/>
                  </a:lnTo>
                  <a:lnTo>
                    <a:pt x="174" y="14"/>
                  </a:lnTo>
                  <a:lnTo>
                    <a:pt x="184" y="19"/>
                  </a:lnTo>
                  <a:lnTo>
                    <a:pt x="192" y="25"/>
                  </a:lnTo>
                  <a:lnTo>
                    <a:pt x="200" y="33"/>
                  </a:lnTo>
                  <a:lnTo>
                    <a:pt x="207" y="41"/>
                  </a:lnTo>
                  <a:lnTo>
                    <a:pt x="212" y="51"/>
                  </a:lnTo>
                  <a:lnTo>
                    <a:pt x="217" y="60"/>
                  </a:lnTo>
                  <a:lnTo>
                    <a:pt x="220" y="67"/>
                  </a:lnTo>
                  <a:lnTo>
                    <a:pt x="223" y="72"/>
                  </a:lnTo>
                  <a:lnTo>
                    <a:pt x="222" y="78"/>
                  </a:lnTo>
                  <a:lnTo>
                    <a:pt x="220" y="84"/>
                  </a:lnTo>
                  <a:lnTo>
                    <a:pt x="222" y="89"/>
                  </a:lnTo>
                  <a:lnTo>
                    <a:pt x="222" y="94"/>
                  </a:lnTo>
                  <a:lnTo>
                    <a:pt x="220" y="100"/>
                  </a:lnTo>
                  <a:lnTo>
                    <a:pt x="217" y="107"/>
                  </a:lnTo>
                  <a:lnTo>
                    <a:pt x="213" y="113"/>
                  </a:lnTo>
                  <a:lnTo>
                    <a:pt x="208" y="118"/>
                  </a:lnTo>
                  <a:lnTo>
                    <a:pt x="202" y="122"/>
                  </a:lnTo>
                  <a:lnTo>
                    <a:pt x="196" y="124"/>
                  </a:lnTo>
                  <a:lnTo>
                    <a:pt x="192" y="127"/>
                  </a:lnTo>
                  <a:lnTo>
                    <a:pt x="188" y="127"/>
                  </a:lnTo>
                  <a:lnTo>
                    <a:pt x="186" y="127"/>
                  </a:lnTo>
                  <a:lnTo>
                    <a:pt x="190" y="123"/>
                  </a:lnTo>
                  <a:lnTo>
                    <a:pt x="195" y="120"/>
                  </a:lnTo>
                  <a:lnTo>
                    <a:pt x="199" y="116"/>
                  </a:lnTo>
                  <a:lnTo>
                    <a:pt x="200" y="114"/>
                  </a:lnTo>
                  <a:lnTo>
                    <a:pt x="195" y="114"/>
                  </a:lnTo>
                  <a:lnTo>
                    <a:pt x="190" y="114"/>
                  </a:lnTo>
                  <a:lnTo>
                    <a:pt x="184" y="113"/>
                  </a:lnTo>
                  <a:lnTo>
                    <a:pt x="178" y="112"/>
                  </a:lnTo>
                  <a:lnTo>
                    <a:pt x="171" y="109"/>
                  </a:lnTo>
                  <a:lnTo>
                    <a:pt x="165" y="107"/>
                  </a:lnTo>
                  <a:lnTo>
                    <a:pt x="159" y="104"/>
                  </a:lnTo>
                  <a:lnTo>
                    <a:pt x="156" y="100"/>
                  </a:lnTo>
                  <a:lnTo>
                    <a:pt x="152" y="95"/>
                  </a:lnTo>
                  <a:lnTo>
                    <a:pt x="149" y="92"/>
                  </a:lnTo>
                  <a:lnTo>
                    <a:pt x="147" y="89"/>
                  </a:lnTo>
                  <a:lnTo>
                    <a:pt x="144" y="87"/>
                  </a:lnTo>
                  <a:lnTo>
                    <a:pt x="155" y="90"/>
                  </a:lnTo>
                  <a:lnTo>
                    <a:pt x="162" y="91"/>
                  </a:lnTo>
                  <a:lnTo>
                    <a:pt x="167" y="90"/>
                  </a:lnTo>
                  <a:lnTo>
                    <a:pt x="172" y="89"/>
                  </a:lnTo>
                  <a:lnTo>
                    <a:pt x="165" y="87"/>
                  </a:lnTo>
                  <a:lnTo>
                    <a:pt x="157" y="85"/>
                  </a:lnTo>
                  <a:lnTo>
                    <a:pt x="149" y="83"/>
                  </a:lnTo>
                  <a:lnTo>
                    <a:pt x="141" y="79"/>
                  </a:lnTo>
                  <a:lnTo>
                    <a:pt x="137" y="78"/>
                  </a:lnTo>
                  <a:lnTo>
                    <a:pt x="133" y="78"/>
                  </a:lnTo>
                  <a:lnTo>
                    <a:pt x="128" y="78"/>
                  </a:lnTo>
                  <a:lnTo>
                    <a:pt x="122" y="78"/>
                  </a:lnTo>
                  <a:lnTo>
                    <a:pt x="117" y="78"/>
                  </a:lnTo>
                  <a:lnTo>
                    <a:pt x="112" y="79"/>
                  </a:lnTo>
                  <a:lnTo>
                    <a:pt x="107" y="80"/>
                  </a:lnTo>
                  <a:lnTo>
                    <a:pt x="104" y="82"/>
                  </a:lnTo>
                  <a:lnTo>
                    <a:pt x="99" y="85"/>
                  </a:lnTo>
                  <a:lnTo>
                    <a:pt x="97" y="89"/>
                  </a:lnTo>
                  <a:lnTo>
                    <a:pt x="94" y="89"/>
                  </a:lnTo>
                  <a:lnTo>
                    <a:pt x="93" y="85"/>
                  </a:lnTo>
                  <a:lnTo>
                    <a:pt x="91" y="80"/>
                  </a:lnTo>
                  <a:lnTo>
                    <a:pt x="88" y="78"/>
                  </a:lnTo>
                  <a:lnTo>
                    <a:pt x="83" y="78"/>
                  </a:lnTo>
                  <a:lnTo>
                    <a:pt x="79" y="80"/>
                  </a:lnTo>
                  <a:lnTo>
                    <a:pt x="75" y="85"/>
                  </a:lnTo>
                  <a:lnTo>
                    <a:pt x="71" y="92"/>
                  </a:lnTo>
                  <a:lnTo>
                    <a:pt x="68" y="100"/>
                  </a:lnTo>
                  <a:lnTo>
                    <a:pt x="68" y="108"/>
                  </a:lnTo>
                  <a:lnTo>
                    <a:pt x="69" y="120"/>
                  </a:lnTo>
                  <a:lnTo>
                    <a:pt x="66" y="128"/>
                  </a:lnTo>
                  <a:lnTo>
                    <a:pt x="60" y="135"/>
                  </a:lnTo>
                  <a:lnTo>
                    <a:pt x="53" y="138"/>
                  </a:lnTo>
                  <a:lnTo>
                    <a:pt x="49" y="139"/>
                  </a:lnTo>
                  <a:lnTo>
                    <a:pt x="44" y="139"/>
                  </a:lnTo>
                  <a:lnTo>
                    <a:pt x="38" y="139"/>
                  </a:lnTo>
                  <a:lnTo>
                    <a:pt x="33" y="139"/>
                  </a:lnTo>
                  <a:lnTo>
                    <a:pt x="28" y="138"/>
                  </a:lnTo>
                  <a:lnTo>
                    <a:pt x="22" y="136"/>
                  </a:lnTo>
                  <a:lnTo>
                    <a:pt x="19" y="133"/>
                  </a:lnTo>
                  <a:lnTo>
                    <a:pt x="15" y="130"/>
                  </a:lnTo>
                  <a:lnTo>
                    <a:pt x="13" y="127"/>
                  </a:lnTo>
                  <a:lnTo>
                    <a:pt x="12" y="122"/>
                  </a:lnTo>
                  <a:lnTo>
                    <a:pt x="12" y="118"/>
                  </a:lnTo>
                  <a:lnTo>
                    <a:pt x="14" y="115"/>
                  </a:lnTo>
                  <a:lnTo>
                    <a:pt x="7" y="112"/>
                  </a:lnTo>
                  <a:lnTo>
                    <a:pt x="3" y="105"/>
                  </a:lnTo>
                  <a:lnTo>
                    <a:pt x="0" y="97"/>
                  </a:lnTo>
                  <a:lnTo>
                    <a:pt x="4" y="86"/>
                  </a:lnTo>
                  <a:lnTo>
                    <a:pt x="7" y="89"/>
                  </a:lnTo>
                  <a:lnTo>
                    <a:pt x="11" y="90"/>
                  </a:lnTo>
                  <a:lnTo>
                    <a:pt x="15" y="90"/>
                  </a:lnTo>
                  <a:lnTo>
                    <a:pt x="20" y="89"/>
                  </a:lnTo>
                  <a:lnTo>
                    <a:pt x="26" y="87"/>
                  </a:lnTo>
                  <a:lnTo>
                    <a:pt x="30" y="85"/>
                  </a:lnTo>
                  <a:lnTo>
                    <a:pt x="35" y="80"/>
                  </a:lnTo>
                  <a:lnTo>
                    <a:pt x="40" y="7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30" name="Freeform 30"/>
            <p:cNvSpPr>
              <a:spLocks/>
            </p:cNvSpPr>
            <p:nvPr/>
          </p:nvSpPr>
          <p:spPr bwMode="auto">
            <a:xfrm>
              <a:off x="986" y="2278"/>
              <a:ext cx="10" cy="10"/>
            </a:xfrm>
            <a:custGeom>
              <a:avLst/>
              <a:gdLst>
                <a:gd name="T0" fmla="*/ 2 w 20"/>
                <a:gd name="T1" fmla="*/ 9 h 19"/>
                <a:gd name="T2" fmla="*/ 4 w 20"/>
                <a:gd name="T3" fmla="*/ 10 h 19"/>
                <a:gd name="T4" fmla="*/ 6 w 20"/>
                <a:gd name="T5" fmla="*/ 10 h 19"/>
                <a:gd name="T6" fmla="*/ 7 w 20"/>
                <a:gd name="T7" fmla="*/ 9 h 19"/>
                <a:gd name="T8" fmla="*/ 9 w 20"/>
                <a:gd name="T9" fmla="*/ 8 h 19"/>
                <a:gd name="T10" fmla="*/ 10 w 20"/>
                <a:gd name="T11" fmla="*/ 6 h 19"/>
                <a:gd name="T12" fmla="*/ 10 w 20"/>
                <a:gd name="T13" fmla="*/ 4 h 19"/>
                <a:gd name="T14" fmla="*/ 9 w 20"/>
                <a:gd name="T15" fmla="*/ 2 h 19"/>
                <a:gd name="T16" fmla="*/ 8 w 20"/>
                <a:gd name="T17" fmla="*/ 1 h 19"/>
                <a:gd name="T18" fmla="*/ 6 w 20"/>
                <a:gd name="T19" fmla="*/ 0 h 19"/>
                <a:gd name="T20" fmla="*/ 5 w 20"/>
                <a:gd name="T21" fmla="*/ 0 h 19"/>
                <a:gd name="T22" fmla="*/ 3 w 20"/>
                <a:gd name="T23" fmla="*/ 1 h 19"/>
                <a:gd name="T24" fmla="*/ 1 w 20"/>
                <a:gd name="T25" fmla="*/ 2 h 19"/>
                <a:gd name="T26" fmla="*/ 0 w 20"/>
                <a:gd name="T27" fmla="*/ 4 h 19"/>
                <a:gd name="T28" fmla="*/ 0 w 20"/>
                <a:gd name="T29" fmla="*/ 5 h 19"/>
                <a:gd name="T30" fmla="*/ 1 w 20"/>
                <a:gd name="T31" fmla="*/ 7 h 19"/>
                <a:gd name="T32" fmla="*/ 2 w 20"/>
                <a:gd name="T33" fmla="*/ 9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0" h="19">
                  <a:moveTo>
                    <a:pt x="4" y="17"/>
                  </a:moveTo>
                  <a:lnTo>
                    <a:pt x="7" y="19"/>
                  </a:lnTo>
                  <a:lnTo>
                    <a:pt x="11" y="19"/>
                  </a:lnTo>
                  <a:lnTo>
                    <a:pt x="14" y="17"/>
                  </a:lnTo>
                  <a:lnTo>
                    <a:pt x="18" y="15"/>
                  </a:lnTo>
                  <a:lnTo>
                    <a:pt x="20" y="11"/>
                  </a:lnTo>
                  <a:lnTo>
                    <a:pt x="20" y="8"/>
                  </a:lnTo>
                  <a:lnTo>
                    <a:pt x="18" y="4"/>
                  </a:lnTo>
                  <a:lnTo>
                    <a:pt x="15" y="2"/>
                  </a:lnTo>
                  <a:lnTo>
                    <a:pt x="12" y="0"/>
                  </a:lnTo>
                  <a:lnTo>
                    <a:pt x="9" y="0"/>
                  </a:lnTo>
                  <a:lnTo>
                    <a:pt x="5" y="1"/>
                  </a:lnTo>
                  <a:lnTo>
                    <a:pt x="2" y="3"/>
                  </a:lnTo>
                  <a:lnTo>
                    <a:pt x="0" y="7"/>
                  </a:lnTo>
                  <a:lnTo>
                    <a:pt x="0" y="10"/>
                  </a:lnTo>
                  <a:lnTo>
                    <a:pt x="2" y="14"/>
                  </a:lnTo>
                  <a:lnTo>
                    <a:pt x="4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31" name="Freeform 31"/>
            <p:cNvSpPr>
              <a:spLocks/>
            </p:cNvSpPr>
            <p:nvPr/>
          </p:nvSpPr>
          <p:spPr bwMode="auto">
            <a:xfrm>
              <a:off x="782" y="2531"/>
              <a:ext cx="87" cy="372"/>
            </a:xfrm>
            <a:custGeom>
              <a:avLst/>
              <a:gdLst>
                <a:gd name="T0" fmla="*/ 10 w 174"/>
                <a:gd name="T1" fmla="*/ 318 h 744"/>
                <a:gd name="T2" fmla="*/ 1 w 174"/>
                <a:gd name="T3" fmla="*/ 272 h 744"/>
                <a:gd name="T4" fmla="*/ 2 w 174"/>
                <a:gd name="T5" fmla="*/ 232 h 744"/>
                <a:gd name="T6" fmla="*/ 10 w 174"/>
                <a:gd name="T7" fmla="*/ 207 h 744"/>
                <a:gd name="T8" fmla="*/ 13 w 174"/>
                <a:gd name="T9" fmla="*/ 195 h 744"/>
                <a:gd name="T10" fmla="*/ 15 w 174"/>
                <a:gd name="T11" fmla="*/ 185 h 744"/>
                <a:gd name="T12" fmla="*/ 19 w 174"/>
                <a:gd name="T13" fmla="*/ 152 h 744"/>
                <a:gd name="T14" fmla="*/ 19 w 174"/>
                <a:gd name="T15" fmla="*/ 80 h 744"/>
                <a:gd name="T16" fmla="*/ 20 w 174"/>
                <a:gd name="T17" fmla="*/ 54 h 744"/>
                <a:gd name="T18" fmla="*/ 27 w 174"/>
                <a:gd name="T19" fmla="*/ 32 h 744"/>
                <a:gd name="T20" fmla="*/ 37 w 174"/>
                <a:gd name="T21" fmla="*/ 13 h 744"/>
                <a:gd name="T22" fmla="*/ 51 w 174"/>
                <a:gd name="T23" fmla="*/ 2 h 744"/>
                <a:gd name="T24" fmla="*/ 68 w 174"/>
                <a:gd name="T25" fmla="*/ 3 h 744"/>
                <a:gd name="T26" fmla="*/ 80 w 174"/>
                <a:gd name="T27" fmla="*/ 17 h 744"/>
                <a:gd name="T28" fmla="*/ 85 w 174"/>
                <a:gd name="T29" fmla="*/ 37 h 744"/>
                <a:gd name="T30" fmla="*/ 87 w 174"/>
                <a:gd name="T31" fmla="*/ 58 h 744"/>
                <a:gd name="T32" fmla="*/ 85 w 174"/>
                <a:gd name="T33" fmla="*/ 76 h 744"/>
                <a:gd name="T34" fmla="*/ 81 w 174"/>
                <a:gd name="T35" fmla="*/ 101 h 744"/>
                <a:gd name="T36" fmla="*/ 76 w 174"/>
                <a:gd name="T37" fmla="*/ 121 h 744"/>
                <a:gd name="T38" fmla="*/ 69 w 174"/>
                <a:gd name="T39" fmla="*/ 137 h 744"/>
                <a:gd name="T40" fmla="*/ 61 w 174"/>
                <a:gd name="T41" fmla="*/ 155 h 744"/>
                <a:gd name="T42" fmla="*/ 54 w 174"/>
                <a:gd name="T43" fmla="*/ 171 h 744"/>
                <a:gd name="T44" fmla="*/ 50 w 174"/>
                <a:gd name="T45" fmla="*/ 182 h 744"/>
                <a:gd name="T46" fmla="*/ 49 w 174"/>
                <a:gd name="T47" fmla="*/ 195 h 744"/>
                <a:gd name="T48" fmla="*/ 47 w 174"/>
                <a:gd name="T49" fmla="*/ 206 h 744"/>
                <a:gd name="T50" fmla="*/ 42 w 174"/>
                <a:gd name="T51" fmla="*/ 216 h 744"/>
                <a:gd name="T52" fmla="*/ 36 w 174"/>
                <a:gd name="T53" fmla="*/ 234 h 744"/>
                <a:gd name="T54" fmla="*/ 31 w 174"/>
                <a:gd name="T55" fmla="*/ 308 h 744"/>
                <a:gd name="T56" fmla="*/ 30 w 174"/>
                <a:gd name="T57" fmla="*/ 362 h 744"/>
                <a:gd name="T58" fmla="*/ 22 w 174"/>
                <a:gd name="T59" fmla="*/ 372 h 744"/>
                <a:gd name="T60" fmla="*/ 13 w 174"/>
                <a:gd name="T61" fmla="*/ 366 h 744"/>
                <a:gd name="T62" fmla="*/ 11 w 174"/>
                <a:gd name="T63" fmla="*/ 346 h 74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74" h="744">
                  <a:moveTo>
                    <a:pt x="22" y="670"/>
                  </a:moveTo>
                  <a:lnTo>
                    <a:pt x="19" y="636"/>
                  </a:lnTo>
                  <a:lnTo>
                    <a:pt x="10" y="593"/>
                  </a:lnTo>
                  <a:lnTo>
                    <a:pt x="1" y="543"/>
                  </a:lnTo>
                  <a:lnTo>
                    <a:pt x="0" y="488"/>
                  </a:lnTo>
                  <a:lnTo>
                    <a:pt x="4" y="464"/>
                  </a:lnTo>
                  <a:lnTo>
                    <a:pt x="11" y="436"/>
                  </a:lnTo>
                  <a:lnTo>
                    <a:pt x="19" y="413"/>
                  </a:lnTo>
                  <a:lnTo>
                    <a:pt x="24" y="398"/>
                  </a:lnTo>
                  <a:lnTo>
                    <a:pt x="26" y="390"/>
                  </a:lnTo>
                  <a:lnTo>
                    <a:pt x="27" y="380"/>
                  </a:lnTo>
                  <a:lnTo>
                    <a:pt x="30" y="370"/>
                  </a:lnTo>
                  <a:lnTo>
                    <a:pt x="32" y="357"/>
                  </a:lnTo>
                  <a:lnTo>
                    <a:pt x="37" y="303"/>
                  </a:lnTo>
                  <a:lnTo>
                    <a:pt x="38" y="228"/>
                  </a:lnTo>
                  <a:lnTo>
                    <a:pt x="38" y="160"/>
                  </a:lnTo>
                  <a:lnTo>
                    <a:pt x="38" y="127"/>
                  </a:lnTo>
                  <a:lnTo>
                    <a:pt x="40" y="107"/>
                  </a:lnTo>
                  <a:lnTo>
                    <a:pt x="45" y="85"/>
                  </a:lnTo>
                  <a:lnTo>
                    <a:pt x="53" y="64"/>
                  </a:lnTo>
                  <a:lnTo>
                    <a:pt x="62" y="43"/>
                  </a:lnTo>
                  <a:lnTo>
                    <a:pt x="74" y="26"/>
                  </a:lnTo>
                  <a:lnTo>
                    <a:pt x="86" y="12"/>
                  </a:lnTo>
                  <a:lnTo>
                    <a:pt x="101" y="3"/>
                  </a:lnTo>
                  <a:lnTo>
                    <a:pt x="118" y="0"/>
                  </a:lnTo>
                  <a:lnTo>
                    <a:pt x="136" y="5"/>
                  </a:lnTo>
                  <a:lnTo>
                    <a:pt x="150" y="16"/>
                  </a:lnTo>
                  <a:lnTo>
                    <a:pt x="159" y="34"/>
                  </a:lnTo>
                  <a:lnTo>
                    <a:pt x="167" y="53"/>
                  </a:lnTo>
                  <a:lnTo>
                    <a:pt x="170" y="74"/>
                  </a:lnTo>
                  <a:lnTo>
                    <a:pt x="173" y="96"/>
                  </a:lnTo>
                  <a:lnTo>
                    <a:pt x="174" y="115"/>
                  </a:lnTo>
                  <a:lnTo>
                    <a:pt x="173" y="133"/>
                  </a:lnTo>
                  <a:lnTo>
                    <a:pt x="170" y="152"/>
                  </a:lnTo>
                  <a:lnTo>
                    <a:pt x="166" y="176"/>
                  </a:lnTo>
                  <a:lnTo>
                    <a:pt x="161" y="202"/>
                  </a:lnTo>
                  <a:lnTo>
                    <a:pt x="155" y="227"/>
                  </a:lnTo>
                  <a:lnTo>
                    <a:pt x="152" y="241"/>
                  </a:lnTo>
                  <a:lnTo>
                    <a:pt x="146" y="256"/>
                  </a:lnTo>
                  <a:lnTo>
                    <a:pt x="138" y="274"/>
                  </a:lnTo>
                  <a:lnTo>
                    <a:pt x="131" y="293"/>
                  </a:lnTo>
                  <a:lnTo>
                    <a:pt x="122" y="310"/>
                  </a:lnTo>
                  <a:lnTo>
                    <a:pt x="115" y="327"/>
                  </a:lnTo>
                  <a:lnTo>
                    <a:pt x="108" y="341"/>
                  </a:lnTo>
                  <a:lnTo>
                    <a:pt x="102" y="352"/>
                  </a:lnTo>
                  <a:lnTo>
                    <a:pt x="100" y="363"/>
                  </a:lnTo>
                  <a:lnTo>
                    <a:pt x="99" y="377"/>
                  </a:lnTo>
                  <a:lnTo>
                    <a:pt x="98" y="390"/>
                  </a:lnTo>
                  <a:lnTo>
                    <a:pt x="97" y="402"/>
                  </a:lnTo>
                  <a:lnTo>
                    <a:pt x="93" y="411"/>
                  </a:lnTo>
                  <a:lnTo>
                    <a:pt x="87" y="423"/>
                  </a:lnTo>
                  <a:lnTo>
                    <a:pt x="83" y="432"/>
                  </a:lnTo>
                  <a:lnTo>
                    <a:pt x="78" y="440"/>
                  </a:lnTo>
                  <a:lnTo>
                    <a:pt x="72" y="468"/>
                  </a:lnTo>
                  <a:lnTo>
                    <a:pt x="65" y="531"/>
                  </a:lnTo>
                  <a:lnTo>
                    <a:pt x="61" y="615"/>
                  </a:lnTo>
                  <a:lnTo>
                    <a:pt x="60" y="708"/>
                  </a:lnTo>
                  <a:lnTo>
                    <a:pt x="59" y="723"/>
                  </a:lnTo>
                  <a:lnTo>
                    <a:pt x="53" y="736"/>
                  </a:lnTo>
                  <a:lnTo>
                    <a:pt x="44" y="744"/>
                  </a:lnTo>
                  <a:lnTo>
                    <a:pt x="34" y="744"/>
                  </a:lnTo>
                  <a:lnTo>
                    <a:pt x="25" y="731"/>
                  </a:lnTo>
                  <a:lnTo>
                    <a:pt x="22" y="713"/>
                  </a:lnTo>
                  <a:lnTo>
                    <a:pt x="21" y="691"/>
                  </a:lnTo>
                  <a:lnTo>
                    <a:pt x="22" y="670"/>
                  </a:lnTo>
                  <a:close/>
                </a:path>
              </a:pathLst>
            </a:custGeom>
            <a:solidFill>
              <a:srgbClr val="C19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32" name="Freeform 32"/>
            <p:cNvSpPr>
              <a:spLocks/>
            </p:cNvSpPr>
            <p:nvPr/>
          </p:nvSpPr>
          <p:spPr bwMode="auto">
            <a:xfrm>
              <a:off x="833" y="2558"/>
              <a:ext cx="9" cy="10"/>
            </a:xfrm>
            <a:custGeom>
              <a:avLst/>
              <a:gdLst>
                <a:gd name="T0" fmla="*/ 4 w 20"/>
                <a:gd name="T1" fmla="*/ 10 h 20"/>
                <a:gd name="T2" fmla="*/ 6 w 20"/>
                <a:gd name="T3" fmla="*/ 10 h 20"/>
                <a:gd name="T4" fmla="*/ 7 w 20"/>
                <a:gd name="T5" fmla="*/ 8 h 20"/>
                <a:gd name="T6" fmla="*/ 8 w 20"/>
                <a:gd name="T7" fmla="*/ 7 h 20"/>
                <a:gd name="T8" fmla="*/ 9 w 20"/>
                <a:gd name="T9" fmla="*/ 6 h 20"/>
                <a:gd name="T10" fmla="*/ 8 w 20"/>
                <a:gd name="T11" fmla="*/ 3 h 20"/>
                <a:gd name="T12" fmla="*/ 8 w 20"/>
                <a:gd name="T13" fmla="*/ 2 h 20"/>
                <a:gd name="T14" fmla="*/ 6 w 20"/>
                <a:gd name="T15" fmla="*/ 1 h 20"/>
                <a:gd name="T16" fmla="*/ 5 w 20"/>
                <a:gd name="T17" fmla="*/ 0 h 20"/>
                <a:gd name="T18" fmla="*/ 3 w 20"/>
                <a:gd name="T19" fmla="*/ 0 h 20"/>
                <a:gd name="T20" fmla="*/ 1 w 20"/>
                <a:gd name="T21" fmla="*/ 2 h 20"/>
                <a:gd name="T22" fmla="*/ 0 w 20"/>
                <a:gd name="T23" fmla="*/ 3 h 20"/>
                <a:gd name="T24" fmla="*/ 0 w 20"/>
                <a:gd name="T25" fmla="*/ 5 h 20"/>
                <a:gd name="T26" fmla="*/ 0 w 20"/>
                <a:gd name="T27" fmla="*/ 7 h 20"/>
                <a:gd name="T28" fmla="*/ 1 w 20"/>
                <a:gd name="T29" fmla="*/ 8 h 20"/>
                <a:gd name="T30" fmla="*/ 3 w 20"/>
                <a:gd name="T31" fmla="*/ 10 h 20"/>
                <a:gd name="T32" fmla="*/ 4 w 20"/>
                <a:gd name="T33" fmla="*/ 10 h 2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0" h="20">
                  <a:moveTo>
                    <a:pt x="9" y="20"/>
                  </a:moveTo>
                  <a:lnTo>
                    <a:pt x="13" y="19"/>
                  </a:lnTo>
                  <a:lnTo>
                    <a:pt x="16" y="16"/>
                  </a:lnTo>
                  <a:lnTo>
                    <a:pt x="18" y="14"/>
                  </a:lnTo>
                  <a:lnTo>
                    <a:pt x="20" y="11"/>
                  </a:lnTo>
                  <a:lnTo>
                    <a:pt x="18" y="6"/>
                  </a:lnTo>
                  <a:lnTo>
                    <a:pt x="17" y="4"/>
                  </a:lnTo>
                  <a:lnTo>
                    <a:pt x="14" y="1"/>
                  </a:lnTo>
                  <a:lnTo>
                    <a:pt x="10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1" y="5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2" y="16"/>
                  </a:lnTo>
                  <a:lnTo>
                    <a:pt x="6" y="19"/>
                  </a:lnTo>
                  <a:lnTo>
                    <a:pt x="9" y="20"/>
                  </a:lnTo>
                  <a:close/>
                </a:path>
              </a:pathLst>
            </a:custGeom>
            <a:solidFill>
              <a:srgbClr val="C19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33" name="Freeform 33"/>
            <p:cNvSpPr>
              <a:spLocks/>
            </p:cNvSpPr>
            <p:nvPr/>
          </p:nvSpPr>
          <p:spPr bwMode="auto">
            <a:xfrm>
              <a:off x="799" y="2882"/>
              <a:ext cx="9" cy="10"/>
            </a:xfrm>
            <a:custGeom>
              <a:avLst/>
              <a:gdLst>
                <a:gd name="T0" fmla="*/ 4 w 20"/>
                <a:gd name="T1" fmla="*/ 10 h 20"/>
                <a:gd name="T2" fmla="*/ 6 w 20"/>
                <a:gd name="T3" fmla="*/ 10 h 20"/>
                <a:gd name="T4" fmla="*/ 7 w 20"/>
                <a:gd name="T5" fmla="*/ 9 h 20"/>
                <a:gd name="T6" fmla="*/ 8 w 20"/>
                <a:gd name="T7" fmla="*/ 7 h 20"/>
                <a:gd name="T8" fmla="*/ 9 w 20"/>
                <a:gd name="T9" fmla="*/ 6 h 20"/>
                <a:gd name="T10" fmla="*/ 8 w 20"/>
                <a:gd name="T11" fmla="*/ 3 h 20"/>
                <a:gd name="T12" fmla="*/ 8 w 20"/>
                <a:gd name="T13" fmla="*/ 2 h 20"/>
                <a:gd name="T14" fmla="*/ 6 w 20"/>
                <a:gd name="T15" fmla="*/ 1 h 20"/>
                <a:gd name="T16" fmla="*/ 5 w 20"/>
                <a:gd name="T17" fmla="*/ 0 h 20"/>
                <a:gd name="T18" fmla="*/ 3 w 20"/>
                <a:gd name="T19" fmla="*/ 1 h 20"/>
                <a:gd name="T20" fmla="*/ 2 w 20"/>
                <a:gd name="T21" fmla="*/ 2 h 20"/>
                <a:gd name="T22" fmla="*/ 0 w 20"/>
                <a:gd name="T23" fmla="*/ 3 h 20"/>
                <a:gd name="T24" fmla="*/ 0 w 20"/>
                <a:gd name="T25" fmla="*/ 5 h 20"/>
                <a:gd name="T26" fmla="*/ 0 w 20"/>
                <a:gd name="T27" fmla="*/ 7 h 20"/>
                <a:gd name="T28" fmla="*/ 1 w 20"/>
                <a:gd name="T29" fmla="*/ 8 h 20"/>
                <a:gd name="T30" fmla="*/ 3 w 20"/>
                <a:gd name="T31" fmla="*/ 10 h 20"/>
                <a:gd name="T32" fmla="*/ 4 w 20"/>
                <a:gd name="T33" fmla="*/ 10 h 2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0" h="20">
                  <a:moveTo>
                    <a:pt x="9" y="20"/>
                  </a:moveTo>
                  <a:lnTo>
                    <a:pt x="14" y="19"/>
                  </a:lnTo>
                  <a:lnTo>
                    <a:pt x="16" y="18"/>
                  </a:lnTo>
                  <a:lnTo>
                    <a:pt x="18" y="14"/>
                  </a:lnTo>
                  <a:lnTo>
                    <a:pt x="20" y="11"/>
                  </a:lnTo>
                  <a:lnTo>
                    <a:pt x="18" y="6"/>
                  </a:lnTo>
                  <a:lnTo>
                    <a:pt x="17" y="4"/>
                  </a:lnTo>
                  <a:lnTo>
                    <a:pt x="14" y="1"/>
                  </a:lnTo>
                  <a:lnTo>
                    <a:pt x="10" y="0"/>
                  </a:lnTo>
                  <a:lnTo>
                    <a:pt x="7" y="1"/>
                  </a:lnTo>
                  <a:lnTo>
                    <a:pt x="4" y="3"/>
                  </a:lnTo>
                  <a:lnTo>
                    <a:pt x="1" y="6"/>
                  </a:lnTo>
                  <a:lnTo>
                    <a:pt x="0" y="10"/>
                  </a:lnTo>
                  <a:lnTo>
                    <a:pt x="1" y="13"/>
                  </a:lnTo>
                  <a:lnTo>
                    <a:pt x="2" y="16"/>
                  </a:lnTo>
                  <a:lnTo>
                    <a:pt x="6" y="19"/>
                  </a:lnTo>
                  <a:lnTo>
                    <a:pt x="9" y="20"/>
                  </a:lnTo>
                  <a:close/>
                </a:path>
              </a:pathLst>
            </a:custGeom>
            <a:solidFill>
              <a:srgbClr val="C19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34" name="Freeform 34"/>
            <p:cNvSpPr>
              <a:spLocks/>
            </p:cNvSpPr>
            <p:nvPr/>
          </p:nvSpPr>
          <p:spPr bwMode="auto">
            <a:xfrm>
              <a:off x="785" y="2878"/>
              <a:ext cx="71" cy="51"/>
            </a:xfrm>
            <a:custGeom>
              <a:avLst/>
              <a:gdLst>
                <a:gd name="T0" fmla="*/ 18 w 143"/>
                <a:gd name="T1" fmla="*/ 0 h 103"/>
                <a:gd name="T2" fmla="*/ 16 w 143"/>
                <a:gd name="T3" fmla="*/ 0 h 103"/>
                <a:gd name="T4" fmla="*/ 13 w 143"/>
                <a:gd name="T5" fmla="*/ 2 h 103"/>
                <a:gd name="T6" fmla="*/ 10 w 143"/>
                <a:gd name="T7" fmla="*/ 4 h 103"/>
                <a:gd name="T8" fmla="*/ 7 w 143"/>
                <a:gd name="T9" fmla="*/ 7 h 103"/>
                <a:gd name="T10" fmla="*/ 5 w 143"/>
                <a:gd name="T11" fmla="*/ 11 h 103"/>
                <a:gd name="T12" fmla="*/ 2 w 143"/>
                <a:gd name="T13" fmla="*/ 14 h 103"/>
                <a:gd name="T14" fmla="*/ 1 w 143"/>
                <a:gd name="T15" fmla="*/ 17 h 103"/>
                <a:gd name="T16" fmla="*/ 0 w 143"/>
                <a:gd name="T17" fmla="*/ 19 h 103"/>
                <a:gd name="T18" fmla="*/ 0 w 143"/>
                <a:gd name="T19" fmla="*/ 23 h 103"/>
                <a:gd name="T20" fmla="*/ 2 w 143"/>
                <a:gd name="T21" fmla="*/ 27 h 103"/>
                <a:gd name="T22" fmla="*/ 6 w 143"/>
                <a:gd name="T23" fmla="*/ 31 h 103"/>
                <a:gd name="T24" fmla="*/ 13 w 143"/>
                <a:gd name="T25" fmla="*/ 33 h 103"/>
                <a:gd name="T26" fmla="*/ 19 w 143"/>
                <a:gd name="T27" fmla="*/ 35 h 103"/>
                <a:gd name="T28" fmla="*/ 25 w 143"/>
                <a:gd name="T29" fmla="*/ 37 h 103"/>
                <a:gd name="T30" fmla="*/ 31 w 143"/>
                <a:gd name="T31" fmla="*/ 39 h 103"/>
                <a:gd name="T32" fmla="*/ 37 w 143"/>
                <a:gd name="T33" fmla="*/ 42 h 103"/>
                <a:gd name="T34" fmla="*/ 43 w 143"/>
                <a:gd name="T35" fmla="*/ 44 h 103"/>
                <a:gd name="T36" fmla="*/ 48 w 143"/>
                <a:gd name="T37" fmla="*/ 46 h 103"/>
                <a:gd name="T38" fmla="*/ 53 w 143"/>
                <a:gd name="T39" fmla="*/ 49 h 103"/>
                <a:gd name="T40" fmla="*/ 56 w 143"/>
                <a:gd name="T41" fmla="*/ 50 h 103"/>
                <a:gd name="T42" fmla="*/ 62 w 143"/>
                <a:gd name="T43" fmla="*/ 51 h 103"/>
                <a:gd name="T44" fmla="*/ 67 w 143"/>
                <a:gd name="T45" fmla="*/ 51 h 103"/>
                <a:gd name="T46" fmla="*/ 70 w 143"/>
                <a:gd name="T47" fmla="*/ 50 h 103"/>
                <a:gd name="T48" fmla="*/ 71 w 143"/>
                <a:gd name="T49" fmla="*/ 49 h 103"/>
                <a:gd name="T50" fmla="*/ 70 w 143"/>
                <a:gd name="T51" fmla="*/ 46 h 103"/>
                <a:gd name="T52" fmla="*/ 67 w 143"/>
                <a:gd name="T53" fmla="*/ 44 h 103"/>
                <a:gd name="T54" fmla="*/ 63 w 143"/>
                <a:gd name="T55" fmla="*/ 42 h 103"/>
                <a:gd name="T56" fmla="*/ 60 w 143"/>
                <a:gd name="T57" fmla="*/ 41 h 103"/>
                <a:gd name="T58" fmla="*/ 58 w 143"/>
                <a:gd name="T59" fmla="*/ 40 h 103"/>
                <a:gd name="T60" fmla="*/ 56 w 143"/>
                <a:gd name="T61" fmla="*/ 37 h 103"/>
                <a:gd name="T62" fmla="*/ 53 w 143"/>
                <a:gd name="T63" fmla="*/ 34 h 103"/>
                <a:gd name="T64" fmla="*/ 49 w 143"/>
                <a:gd name="T65" fmla="*/ 30 h 103"/>
                <a:gd name="T66" fmla="*/ 46 w 143"/>
                <a:gd name="T67" fmla="*/ 27 h 103"/>
                <a:gd name="T68" fmla="*/ 43 w 143"/>
                <a:gd name="T69" fmla="*/ 24 h 103"/>
                <a:gd name="T70" fmla="*/ 40 w 143"/>
                <a:gd name="T71" fmla="*/ 21 h 103"/>
                <a:gd name="T72" fmla="*/ 39 w 143"/>
                <a:gd name="T73" fmla="*/ 19 h 103"/>
                <a:gd name="T74" fmla="*/ 37 w 143"/>
                <a:gd name="T75" fmla="*/ 17 h 103"/>
                <a:gd name="T76" fmla="*/ 35 w 143"/>
                <a:gd name="T77" fmla="*/ 14 h 103"/>
                <a:gd name="T78" fmla="*/ 32 w 143"/>
                <a:gd name="T79" fmla="*/ 11 h 103"/>
                <a:gd name="T80" fmla="*/ 30 w 143"/>
                <a:gd name="T81" fmla="*/ 8 h 103"/>
                <a:gd name="T82" fmla="*/ 27 w 143"/>
                <a:gd name="T83" fmla="*/ 5 h 103"/>
                <a:gd name="T84" fmla="*/ 24 w 143"/>
                <a:gd name="T85" fmla="*/ 3 h 103"/>
                <a:gd name="T86" fmla="*/ 21 w 143"/>
                <a:gd name="T87" fmla="*/ 1 h 103"/>
                <a:gd name="T88" fmla="*/ 18 w 143"/>
                <a:gd name="T89" fmla="*/ 0 h 10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43" h="103">
                  <a:moveTo>
                    <a:pt x="36" y="0"/>
                  </a:moveTo>
                  <a:lnTo>
                    <a:pt x="32" y="1"/>
                  </a:lnTo>
                  <a:lnTo>
                    <a:pt x="27" y="5"/>
                  </a:lnTo>
                  <a:lnTo>
                    <a:pt x="21" y="9"/>
                  </a:lnTo>
                  <a:lnTo>
                    <a:pt x="15" y="15"/>
                  </a:lnTo>
                  <a:lnTo>
                    <a:pt x="10" y="22"/>
                  </a:lnTo>
                  <a:lnTo>
                    <a:pt x="5" y="29"/>
                  </a:lnTo>
                  <a:lnTo>
                    <a:pt x="3" y="35"/>
                  </a:lnTo>
                  <a:lnTo>
                    <a:pt x="0" y="39"/>
                  </a:lnTo>
                  <a:lnTo>
                    <a:pt x="0" y="47"/>
                  </a:lnTo>
                  <a:lnTo>
                    <a:pt x="4" y="54"/>
                  </a:lnTo>
                  <a:lnTo>
                    <a:pt x="12" y="62"/>
                  </a:lnTo>
                  <a:lnTo>
                    <a:pt x="27" y="67"/>
                  </a:lnTo>
                  <a:lnTo>
                    <a:pt x="38" y="70"/>
                  </a:lnTo>
                  <a:lnTo>
                    <a:pt x="51" y="74"/>
                  </a:lnTo>
                  <a:lnTo>
                    <a:pt x="63" y="78"/>
                  </a:lnTo>
                  <a:lnTo>
                    <a:pt x="75" y="84"/>
                  </a:lnTo>
                  <a:lnTo>
                    <a:pt x="87" y="89"/>
                  </a:lnTo>
                  <a:lnTo>
                    <a:pt x="97" y="93"/>
                  </a:lnTo>
                  <a:lnTo>
                    <a:pt x="106" y="98"/>
                  </a:lnTo>
                  <a:lnTo>
                    <a:pt x="113" y="100"/>
                  </a:lnTo>
                  <a:lnTo>
                    <a:pt x="124" y="103"/>
                  </a:lnTo>
                  <a:lnTo>
                    <a:pt x="134" y="103"/>
                  </a:lnTo>
                  <a:lnTo>
                    <a:pt x="140" y="100"/>
                  </a:lnTo>
                  <a:lnTo>
                    <a:pt x="143" y="98"/>
                  </a:lnTo>
                  <a:lnTo>
                    <a:pt x="141" y="93"/>
                  </a:lnTo>
                  <a:lnTo>
                    <a:pt x="135" y="89"/>
                  </a:lnTo>
                  <a:lnTo>
                    <a:pt x="127" y="85"/>
                  </a:lnTo>
                  <a:lnTo>
                    <a:pt x="120" y="82"/>
                  </a:lnTo>
                  <a:lnTo>
                    <a:pt x="117" y="80"/>
                  </a:lnTo>
                  <a:lnTo>
                    <a:pt x="112" y="74"/>
                  </a:lnTo>
                  <a:lnTo>
                    <a:pt x="106" y="68"/>
                  </a:lnTo>
                  <a:lnTo>
                    <a:pt x="99" y="61"/>
                  </a:lnTo>
                  <a:lnTo>
                    <a:pt x="93" y="54"/>
                  </a:lnTo>
                  <a:lnTo>
                    <a:pt x="87" y="48"/>
                  </a:lnTo>
                  <a:lnTo>
                    <a:pt x="81" y="43"/>
                  </a:lnTo>
                  <a:lnTo>
                    <a:pt x="78" y="38"/>
                  </a:lnTo>
                  <a:lnTo>
                    <a:pt x="74" y="35"/>
                  </a:lnTo>
                  <a:lnTo>
                    <a:pt x="71" y="29"/>
                  </a:lnTo>
                  <a:lnTo>
                    <a:pt x="65" y="23"/>
                  </a:lnTo>
                  <a:lnTo>
                    <a:pt x="60" y="17"/>
                  </a:lnTo>
                  <a:lnTo>
                    <a:pt x="55" y="10"/>
                  </a:lnTo>
                  <a:lnTo>
                    <a:pt x="49" y="6"/>
                  </a:lnTo>
                  <a:lnTo>
                    <a:pt x="43" y="2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C19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35" name="Freeform 35"/>
            <p:cNvSpPr>
              <a:spLocks/>
            </p:cNvSpPr>
            <p:nvPr/>
          </p:nvSpPr>
          <p:spPr bwMode="auto">
            <a:xfrm>
              <a:off x="799" y="2882"/>
              <a:ext cx="9" cy="10"/>
            </a:xfrm>
            <a:custGeom>
              <a:avLst/>
              <a:gdLst>
                <a:gd name="T0" fmla="*/ 4 w 20"/>
                <a:gd name="T1" fmla="*/ 10 h 20"/>
                <a:gd name="T2" fmla="*/ 5 w 20"/>
                <a:gd name="T3" fmla="*/ 10 h 20"/>
                <a:gd name="T4" fmla="*/ 7 w 20"/>
                <a:gd name="T5" fmla="*/ 10 h 20"/>
                <a:gd name="T6" fmla="*/ 8 w 20"/>
                <a:gd name="T7" fmla="*/ 8 h 20"/>
                <a:gd name="T8" fmla="*/ 9 w 20"/>
                <a:gd name="T9" fmla="*/ 6 h 20"/>
                <a:gd name="T10" fmla="*/ 9 w 20"/>
                <a:gd name="T11" fmla="*/ 4 h 20"/>
                <a:gd name="T12" fmla="*/ 8 w 20"/>
                <a:gd name="T13" fmla="*/ 3 h 20"/>
                <a:gd name="T14" fmla="*/ 7 w 20"/>
                <a:gd name="T15" fmla="*/ 1 h 20"/>
                <a:gd name="T16" fmla="*/ 6 w 20"/>
                <a:gd name="T17" fmla="*/ 0 h 20"/>
                <a:gd name="T18" fmla="*/ 4 w 20"/>
                <a:gd name="T19" fmla="*/ 0 h 20"/>
                <a:gd name="T20" fmla="*/ 2 w 20"/>
                <a:gd name="T21" fmla="*/ 1 h 20"/>
                <a:gd name="T22" fmla="*/ 1 w 20"/>
                <a:gd name="T23" fmla="*/ 2 h 20"/>
                <a:gd name="T24" fmla="*/ 0 w 20"/>
                <a:gd name="T25" fmla="*/ 4 h 20"/>
                <a:gd name="T26" fmla="*/ 0 w 20"/>
                <a:gd name="T27" fmla="*/ 6 h 20"/>
                <a:gd name="T28" fmla="*/ 0 w 20"/>
                <a:gd name="T29" fmla="*/ 8 h 20"/>
                <a:gd name="T30" fmla="*/ 2 w 20"/>
                <a:gd name="T31" fmla="*/ 9 h 20"/>
                <a:gd name="T32" fmla="*/ 4 w 20"/>
                <a:gd name="T33" fmla="*/ 10 h 2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0" h="20">
                  <a:moveTo>
                    <a:pt x="8" y="20"/>
                  </a:moveTo>
                  <a:lnTo>
                    <a:pt x="12" y="20"/>
                  </a:lnTo>
                  <a:lnTo>
                    <a:pt x="15" y="19"/>
                  </a:lnTo>
                  <a:lnTo>
                    <a:pt x="18" y="15"/>
                  </a:lnTo>
                  <a:lnTo>
                    <a:pt x="20" y="12"/>
                  </a:lnTo>
                  <a:lnTo>
                    <a:pt x="20" y="8"/>
                  </a:lnTo>
                  <a:lnTo>
                    <a:pt x="18" y="5"/>
                  </a:lnTo>
                  <a:lnTo>
                    <a:pt x="16" y="1"/>
                  </a:lnTo>
                  <a:lnTo>
                    <a:pt x="13" y="0"/>
                  </a:lnTo>
                  <a:lnTo>
                    <a:pt x="8" y="0"/>
                  </a:lnTo>
                  <a:lnTo>
                    <a:pt x="5" y="1"/>
                  </a:lnTo>
                  <a:lnTo>
                    <a:pt x="2" y="4"/>
                  </a:lnTo>
                  <a:lnTo>
                    <a:pt x="0" y="7"/>
                  </a:lnTo>
                  <a:lnTo>
                    <a:pt x="0" y="12"/>
                  </a:lnTo>
                  <a:lnTo>
                    <a:pt x="1" y="15"/>
                  </a:lnTo>
                  <a:lnTo>
                    <a:pt x="5" y="18"/>
                  </a:lnTo>
                  <a:lnTo>
                    <a:pt x="8" y="20"/>
                  </a:lnTo>
                  <a:close/>
                </a:path>
              </a:pathLst>
            </a:custGeom>
            <a:solidFill>
              <a:srgbClr val="C19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36" name="Freeform 36"/>
            <p:cNvSpPr>
              <a:spLocks/>
            </p:cNvSpPr>
            <p:nvPr/>
          </p:nvSpPr>
          <p:spPr bwMode="auto">
            <a:xfrm>
              <a:off x="784" y="2890"/>
              <a:ext cx="74" cy="41"/>
            </a:xfrm>
            <a:custGeom>
              <a:avLst/>
              <a:gdLst>
                <a:gd name="T0" fmla="*/ 65 w 150"/>
                <a:gd name="T1" fmla="*/ 41 h 81"/>
                <a:gd name="T2" fmla="*/ 71 w 150"/>
                <a:gd name="T3" fmla="*/ 39 h 81"/>
                <a:gd name="T4" fmla="*/ 74 w 150"/>
                <a:gd name="T5" fmla="*/ 37 h 81"/>
                <a:gd name="T6" fmla="*/ 68 w 150"/>
                <a:gd name="T7" fmla="*/ 32 h 81"/>
                <a:gd name="T8" fmla="*/ 57 w 150"/>
                <a:gd name="T9" fmla="*/ 25 h 81"/>
                <a:gd name="T10" fmla="*/ 53 w 150"/>
                <a:gd name="T11" fmla="*/ 22 h 81"/>
                <a:gd name="T12" fmla="*/ 51 w 150"/>
                <a:gd name="T13" fmla="*/ 23 h 81"/>
                <a:gd name="T14" fmla="*/ 44 w 150"/>
                <a:gd name="T15" fmla="*/ 26 h 81"/>
                <a:gd name="T16" fmla="*/ 36 w 150"/>
                <a:gd name="T17" fmla="*/ 22 h 81"/>
                <a:gd name="T18" fmla="*/ 29 w 150"/>
                <a:gd name="T19" fmla="*/ 19 h 81"/>
                <a:gd name="T20" fmla="*/ 21 w 150"/>
                <a:gd name="T21" fmla="*/ 15 h 81"/>
                <a:gd name="T22" fmla="*/ 14 w 150"/>
                <a:gd name="T23" fmla="*/ 12 h 81"/>
                <a:gd name="T24" fmla="*/ 9 w 150"/>
                <a:gd name="T25" fmla="*/ 8 h 81"/>
                <a:gd name="T26" fmla="*/ 6 w 150"/>
                <a:gd name="T27" fmla="*/ 3 h 81"/>
                <a:gd name="T28" fmla="*/ 2 w 150"/>
                <a:gd name="T29" fmla="*/ 3 h 81"/>
                <a:gd name="T30" fmla="*/ 0 w 150"/>
                <a:gd name="T31" fmla="*/ 7 h 81"/>
                <a:gd name="T32" fmla="*/ 0 w 150"/>
                <a:gd name="T33" fmla="*/ 13 h 81"/>
                <a:gd name="T34" fmla="*/ 3 w 150"/>
                <a:gd name="T35" fmla="*/ 21 h 81"/>
                <a:gd name="T36" fmla="*/ 6 w 150"/>
                <a:gd name="T37" fmla="*/ 26 h 81"/>
                <a:gd name="T38" fmla="*/ 7 w 150"/>
                <a:gd name="T39" fmla="*/ 32 h 81"/>
                <a:gd name="T40" fmla="*/ 8 w 150"/>
                <a:gd name="T41" fmla="*/ 34 h 81"/>
                <a:gd name="T42" fmla="*/ 10 w 150"/>
                <a:gd name="T43" fmla="*/ 34 h 81"/>
                <a:gd name="T44" fmla="*/ 10 w 150"/>
                <a:gd name="T45" fmla="*/ 30 h 81"/>
                <a:gd name="T46" fmla="*/ 11 w 150"/>
                <a:gd name="T47" fmla="*/ 24 h 81"/>
                <a:gd name="T48" fmla="*/ 15 w 150"/>
                <a:gd name="T49" fmla="*/ 22 h 81"/>
                <a:gd name="T50" fmla="*/ 18 w 150"/>
                <a:gd name="T51" fmla="*/ 22 h 81"/>
                <a:gd name="T52" fmla="*/ 24 w 150"/>
                <a:gd name="T53" fmla="*/ 25 h 81"/>
                <a:gd name="T54" fmla="*/ 31 w 150"/>
                <a:gd name="T55" fmla="*/ 30 h 81"/>
                <a:gd name="T56" fmla="*/ 37 w 150"/>
                <a:gd name="T57" fmla="*/ 35 h 81"/>
                <a:gd name="T58" fmla="*/ 44 w 150"/>
                <a:gd name="T59" fmla="*/ 38 h 81"/>
                <a:gd name="T60" fmla="*/ 51 w 150"/>
                <a:gd name="T61" fmla="*/ 40 h 81"/>
                <a:gd name="T62" fmla="*/ 57 w 150"/>
                <a:gd name="T63" fmla="*/ 41 h 8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50" h="81">
                  <a:moveTo>
                    <a:pt x="122" y="81"/>
                  </a:moveTo>
                  <a:lnTo>
                    <a:pt x="131" y="81"/>
                  </a:lnTo>
                  <a:lnTo>
                    <a:pt x="138" y="79"/>
                  </a:lnTo>
                  <a:lnTo>
                    <a:pt x="144" y="78"/>
                  </a:lnTo>
                  <a:lnTo>
                    <a:pt x="149" y="76"/>
                  </a:lnTo>
                  <a:lnTo>
                    <a:pt x="150" y="74"/>
                  </a:lnTo>
                  <a:lnTo>
                    <a:pt x="146" y="68"/>
                  </a:lnTo>
                  <a:lnTo>
                    <a:pt x="137" y="63"/>
                  </a:lnTo>
                  <a:lnTo>
                    <a:pt x="122" y="56"/>
                  </a:lnTo>
                  <a:lnTo>
                    <a:pt x="115" y="49"/>
                  </a:lnTo>
                  <a:lnTo>
                    <a:pt x="111" y="45"/>
                  </a:lnTo>
                  <a:lnTo>
                    <a:pt x="108" y="43"/>
                  </a:lnTo>
                  <a:lnTo>
                    <a:pt x="106" y="41"/>
                  </a:lnTo>
                  <a:lnTo>
                    <a:pt x="103" y="46"/>
                  </a:lnTo>
                  <a:lnTo>
                    <a:pt x="97" y="50"/>
                  </a:lnTo>
                  <a:lnTo>
                    <a:pt x="89" y="51"/>
                  </a:lnTo>
                  <a:lnTo>
                    <a:pt x="80" y="48"/>
                  </a:lnTo>
                  <a:lnTo>
                    <a:pt x="73" y="44"/>
                  </a:lnTo>
                  <a:lnTo>
                    <a:pt x="66" y="42"/>
                  </a:lnTo>
                  <a:lnTo>
                    <a:pt x="58" y="37"/>
                  </a:lnTo>
                  <a:lnTo>
                    <a:pt x="50" y="34"/>
                  </a:lnTo>
                  <a:lnTo>
                    <a:pt x="42" y="30"/>
                  </a:lnTo>
                  <a:lnTo>
                    <a:pt x="35" y="26"/>
                  </a:lnTo>
                  <a:lnTo>
                    <a:pt x="29" y="23"/>
                  </a:lnTo>
                  <a:lnTo>
                    <a:pt x="24" y="20"/>
                  </a:lnTo>
                  <a:lnTo>
                    <a:pt x="19" y="15"/>
                  </a:lnTo>
                  <a:lnTo>
                    <a:pt x="14" y="10"/>
                  </a:lnTo>
                  <a:lnTo>
                    <a:pt x="12" y="5"/>
                  </a:lnTo>
                  <a:lnTo>
                    <a:pt x="9" y="0"/>
                  </a:lnTo>
                  <a:lnTo>
                    <a:pt x="5" y="5"/>
                  </a:lnTo>
                  <a:lnTo>
                    <a:pt x="2" y="10"/>
                  </a:lnTo>
                  <a:lnTo>
                    <a:pt x="1" y="14"/>
                  </a:lnTo>
                  <a:lnTo>
                    <a:pt x="0" y="19"/>
                  </a:lnTo>
                  <a:lnTo>
                    <a:pt x="1" y="26"/>
                  </a:lnTo>
                  <a:lnTo>
                    <a:pt x="4" y="34"/>
                  </a:lnTo>
                  <a:lnTo>
                    <a:pt x="7" y="42"/>
                  </a:lnTo>
                  <a:lnTo>
                    <a:pt x="10" y="48"/>
                  </a:lnTo>
                  <a:lnTo>
                    <a:pt x="12" y="52"/>
                  </a:lnTo>
                  <a:lnTo>
                    <a:pt x="14" y="59"/>
                  </a:lnTo>
                  <a:lnTo>
                    <a:pt x="15" y="64"/>
                  </a:lnTo>
                  <a:lnTo>
                    <a:pt x="15" y="67"/>
                  </a:lnTo>
                  <a:lnTo>
                    <a:pt x="17" y="68"/>
                  </a:lnTo>
                  <a:lnTo>
                    <a:pt x="20" y="68"/>
                  </a:lnTo>
                  <a:lnTo>
                    <a:pt x="21" y="68"/>
                  </a:lnTo>
                  <a:lnTo>
                    <a:pt x="21" y="59"/>
                  </a:lnTo>
                  <a:lnTo>
                    <a:pt x="21" y="52"/>
                  </a:lnTo>
                  <a:lnTo>
                    <a:pt x="23" y="48"/>
                  </a:lnTo>
                  <a:lnTo>
                    <a:pt x="27" y="44"/>
                  </a:lnTo>
                  <a:lnTo>
                    <a:pt x="31" y="44"/>
                  </a:lnTo>
                  <a:lnTo>
                    <a:pt x="34" y="44"/>
                  </a:lnTo>
                  <a:lnTo>
                    <a:pt x="36" y="44"/>
                  </a:lnTo>
                  <a:lnTo>
                    <a:pt x="39" y="45"/>
                  </a:lnTo>
                  <a:lnTo>
                    <a:pt x="48" y="50"/>
                  </a:lnTo>
                  <a:lnTo>
                    <a:pt x="57" y="55"/>
                  </a:lnTo>
                  <a:lnTo>
                    <a:pt x="63" y="60"/>
                  </a:lnTo>
                  <a:lnTo>
                    <a:pt x="69" y="65"/>
                  </a:lnTo>
                  <a:lnTo>
                    <a:pt x="75" y="70"/>
                  </a:lnTo>
                  <a:lnTo>
                    <a:pt x="81" y="74"/>
                  </a:lnTo>
                  <a:lnTo>
                    <a:pt x="89" y="76"/>
                  </a:lnTo>
                  <a:lnTo>
                    <a:pt x="99" y="79"/>
                  </a:lnTo>
                  <a:lnTo>
                    <a:pt x="104" y="79"/>
                  </a:lnTo>
                  <a:lnTo>
                    <a:pt x="110" y="80"/>
                  </a:lnTo>
                  <a:lnTo>
                    <a:pt x="116" y="81"/>
                  </a:lnTo>
                  <a:lnTo>
                    <a:pt x="122" y="8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37" name="Freeform 37"/>
            <p:cNvSpPr>
              <a:spLocks/>
            </p:cNvSpPr>
            <p:nvPr/>
          </p:nvSpPr>
          <p:spPr bwMode="auto">
            <a:xfrm>
              <a:off x="770" y="2528"/>
              <a:ext cx="102" cy="373"/>
            </a:xfrm>
            <a:custGeom>
              <a:avLst/>
              <a:gdLst>
                <a:gd name="T0" fmla="*/ 3 w 206"/>
                <a:gd name="T1" fmla="*/ 365 h 745"/>
                <a:gd name="T2" fmla="*/ 9 w 206"/>
                <a:gd name="T3" fmla="*/ 369 h 745"/>
                <a:gd name="T4" fmla="*/ 17 w 206"/>
                <a:gd name="T5" fmla="*/ 372 h 745"/>
                <a:gd name="T6" fmla="*/ 25 w 206"/>
                <a:gd name="T7" fmla="*/ 373 h 745"/>
                <a:gd name="T8" fmla="*/ 31 w 206"/>
                <a:gd name="T9" fmla="*/ 371 h 745"/>
                <a:gd name="T10" fmla="*/ 37 w 206"/>
                <a:gd name="T11" fmla="*/ 369 h 745"/>
                <a:gd name="T12" fmla="*/ 42 w 206"/>
                <a:gd name="T13" fmla="*/ 367 h 745"/>
                <a:gd name="T14" fmla="*/ 47 w 206"/>
                <a:gd name="T15" fmla="*/ 364 h 745"/>
                <a:gd name="T16" fmla="*/ 47 w 206"/>
                <a:gd name="T17" fmla="*/ 357 h 745"/>
                <a:gd name="T18" fmla="*/ 46 w 206"/>
                <a:gd name="T19" fmla="*/ 348 h 745"/>
                <a:gd name="T20" fmla="*/ 47 w 206"/>
                <a:gd name="T21" fmla="*/ 330 h 745"/>
                <a:gd name="T22" fmla="*/ 51 w 206"/>
                <a:gd name="T23" fmla="*/ 277 h 745"/>
                <a:gd name="T24" fmla="*/ 52 w 206"/>
                <a:gd name="T25" fmla="*/ 259 h 745"/>
                <a:gd name="T26" fmla="*/ 50 w 206"/>
                <a:gd name="T27" fmla="*/ 250 h 745"/>
                <a:gd name="T28" fmla="*/ 52 w 206"/>
                <a:gd name="T29" fmla="*/ 238 h 745"/>
                <a:gd name="T30" fmla="*/ 61 w 206"/>
                <a:gd name="T31" fmla="*/ 214 h 745"/>
                <a:gd name="T32" fmla="*/ 65 w 206"/>
                <a:gd name="T33" fmla="*/ 196 h 745"/>
                <a:gd name="T34" fmla="*/ 70 w 206"/>
                <a:gd name="T35" fmla="*/ 179 h 745"/>
                <a:gd name="T36" fmla="*/ 74 w 206"/>
                <a:gd name="T37" fmla="*/ 166 h 745"/>
                <a:gd name="T38" fmla="*/ 83 w 206"/>
                <a:gd name="T39" fmla="*/ 146 h 745"/>
                <a:gd name="T40" fmla="*/ 93 w 206"/>
                <a:gd name="T41" fmla="*/ 116 h 745"/>
                <a:gd name="T42" fmla="*/ 101 w 206"/>
                <a:gd name="T43" fmla="*/ 84 h 745"/>
                <a:gd name="T44" fmla="*/ 102 w 206"/>
                <a:gd name="T45" fmla="*/ 55 h 745"/>
                <a:gd name="T46" fmla="*/ 100 w 206"/>
                <a:gd name="T47" fmla="*/ 31 h 745"/>
                <a:gd name="T48" fmla="*/ 93 w 206"/>
                <a:gd name="T49" fmla="*/ 13 h 745"/>
                <a:gd name="T50" fmla="*/ 81 w 206"/>
                <a:gd name="T51" fmla="*/ 3 h 745"/>
                <a:gd name="T52" fmla="*/ 62 w 206"/>
                <a:gd name="T53" fmla="*/ 0 h 745"/>
                <a:gd name="T54" fmla="*/ 47 w 206"/>
                <a:gd name="T55" fmla="*/ 7 h 745"/>
                <a:gd name="T56" fmla="*/ 37 w 206"/>
                <a:gd name="T57" fmla="*/ 21 h 745"/>
                <a:gd name="T58" fmla="*/ 31 w 206"/>
                <a:gd name="T59" fmla="*/ 39 h 745"/>
                <a:gd name="T60" fmla="*/ 26 w 206"/>
                <a:gd name="T61" fmla="*/ 75 h 745"/>
                <a:gd name="T62" fmla="*/ 22 w 206"/>
                <a:gd name="T63" fmla="*/ 135 h 745"/>
                <a:gd name="T64" fmla="*/ 17 w 206"/>
                <a:gd name="T65" fmla="*/ 166 h 745"/>
                <a:gd name="T66" fmla="*/ 9 w 206"/>
                <a:gd name="T67" fmla="*/ 220 h 745"/>
                <a:gd name="T68" fmla="*/ 3 w 206"/>
                <a:gd name="T69" fmla="*/ 270 h 745"/>
                <a:gd name="T70" fmla="*/ 0 w 206"/>
                <a:gd name="T71" fmla="*/ 319 h 745"/>
                <a:gd name="T72" fmla="*/ 2 w 206"/>
                <a:gd name="T73" fmla="*/ 340 h 745"/>
                <a:gd name="T74" fmla="*/ 1 w 206"/>
                <a:gd name="T75" fmla="*/ 357 h 74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06" h="745">
                  <a:moveTo>
                    <a:pt x="2" y="728"/>
                  </a:moveTo>
                  <a:lnTo>
                    <a:pt x="6" y="730"/>
                  </a:lnTo>
                  <a:lnTo>
                    <a:pt x="12" y="734"/>
                  </a:lnTo>
                  <a:lnTo>
                    <a:pt x="19" y="737"/>
                  </a:lnTo>
                  <a:lnTo>
                    <a:pt x="27" y="739"/>
                  </a:lnTo>
                  <a:lnTo>
                    <a:pt x="35" y="743"/>
                  </a:lnTo>
                  <a:lnTo>
                    <a:pt x="43" y="744"/>
                  </a:lnTo>
                  <a:lnTo>
                    <a:pt x="51" y="745"/>
                  </a:lnTo>
                  <a:lnTo>
                    <a:pt x="57" y="744"/>
                  </a:lnTo>
                  <a:lnTo>
                    <a:pt x="63" y="742"/>
                  </a:lnTo>
                  <a:lnTo>
                    <a:pt x="68" y="741"/>
                  </a:lnTo>
                  <a:lnTo>
                    <a:pt x="74" y="738"/>
                  </a:lnTo>
                  <a:lnTo>
                    <a:pt x="79" y="736"/>
                  </a:lnTo>
                  <a:lnTo>
                    <a:pt x="85" y="734"/>
                  </a:lnTo>
                  <a:lnTo>
                    <a:pt x="89" y="730"/>
                  </a:lnTo>
                  <a:lnTo>
                    <a:pt x="94" y="727"/>
                  </a:lnTo>
                  <a:lnTo>
                    <a:pt x="97" y="723"/>
                  </a:lnTo>
                  <a:lnTo>
                    <a:pt x="95" y="714"/>
                  </a:lnTo>
                  <a:lnTo>
                    <a:pt x="94" y="704"/>
                  </a:lnTo>
                  <a:lnTo>
                    <a:pt x="93" y="695"/>
                  </a:lnTo>
                  <a:lnTo>
                    <a:pt x="93" y="686"/>
                  </a:lnTo>
                  <a:lnTo>
                    <a:pt x="95" y="659"/>
                  </a:lnTo>
                  <a:lnTo>
                    <a:pt x="100" y="606"/>
                  </a:lnTo>
                  <a:lnTo>
                    <a:pt x="104" y="554"/>
                  </a:lnTo>
                  <a:lnTo>
                    <a:pt x="106" y="526"/>
                  </a:lnTo>
                  <a:lnTo>
                    <a:pt x="105" y="518"/>
                  </a:lnTo>
                  <a:lnTo>
                    <a:pt x="103" y="509"/>
                  </a:lnTo>
                  <a:lnTo>
                    <a:pt x="101" y="499"/>
                  </a:lnTo>
                  <a:lnTo>
                    <a:pt x="102" y="490"/>
                  </a:lnTo>
                  <a:lnTo>
                    <a:pt x="106" y="475"/>
                  </a:lnTo>
                  <a:lnTo>
                    <a:pt x="115" y="452"/>
                  </a:lnTo>
                  <a:lnTo>
                    <a:pt x="123" y="427"/>
                  </a:lnTo>
                  <a:lnTo>
                    <a:pt x="127" y="408"/>
                  </a:lnTo>
                  <a:lnTo>
                    <a:pt x="131" y="392"/>
                  </a:lnTo>
                  <a:lnTo>
                    <a:pt x="135" y="375"/>
                  </a:lnTo>
                  <a:lnTo>
                    <a:pt x="141" y="358"/>
                  </a:lnTo>
                  <a:lnTo>
                    <a:pt x="146" y="343"/>
                  </a:lnTo>
                  <a:lnTo>
                    <a:pt x="150" y="332"/>
                  </a:lnTo>
                  <a:lnTo>
                    <a:pt x="157" y="315"/>
                  </a:lnTo>
                  <a:lnTo>
                    <a:pt x="167" y="291"/>
                  </a:lnTo>
                  <a:lnTo>
                    <a:pt x="178" y="263"/>
                  </a:lnTo>
                  <a:lnTo>
                    <a:pt x="188" y="232"/>
                  </a:lnTo>
                  <a:lnTo>
                    <a:pt x="197" y="200"/>
                  </a:lnTo>
                  <a:lnTo>
                    <a:pt x="203" y="167"/>
                  </a:lnTo>
                  <a:lnTo>
                    <a:pt x="206" y="137"/>
                  </a:lnTo>
                  <a:lnTo>
                    <a:pt x="206" y="110"/>
                  </a:lnTo>
                  <a:lnTo>
                    <a:pt x="203" y="84"/>
                  </a:lnTo>
                  <a:lnTo>
                    <a:pt x="201" y="61"/>
                  </a:lnTo>
                  <a:lnTo>
                    <a:pt x="196" y="42"/>
                  </a:lnTo>
                  <a:lnTo>
                    <a:pt x="188" y="26"/>
                  </a:lnTo>
                  <a:lnTo>
                    <a:pt x="178" y="13"/>
                  </a:lnTo>
                  <a:lnTo>
                    <a:pt x="164" y="5"/>
                  </a:lnTo>
                  <a:lnTo>
                    <a:pt x="146" y="0"/>
                  </a:lnTo>
                  <a:lnTo>
                    <a:pt x="126" y="0"/>
                  </a:lnTo>
                  <a:lnTo>
                    <a:pt x="110" y="5"/>
                  </a:lnTo>
                  <a:lnTo>
                    <a:pt x="95" y="14"/>
                  </a:lnTo>
                  <a:lnTo>
                    <a:pt x="83" y="27"/>
                  </a:lnTo>
                  <a:lnTo>
                    <a:pt x="74" y="42"/>
                  </a:lnTo>
                  <a:lnTo>
                    <a:pt x="66" y="59"/>
                  </a:lnTo>
                  <a:lnTo>
                    <a:pt x="62" y="78"/>
                  </a:lnTo>
                  <a:lnTo>
                    <a:pt x="58" y="98"/>
                  </a:lnTo>
                  <a:lnTo>
                    <a:pt x="53" y="150"/>
                  </a:lnTo>
                  <a:lnTo>
                    <a:pt x="49" y="213"/>
                  </a:lnTo>
                  <a:lnTo>
                    <a:pt x="44" y="270"/>
                  </a:lnTo>
                  <a:lnTo>
                    <a:pt x="41" y="302"/>
                  </a:lnTo>
                  <a:lnTo>
                    <a:pt x="35" y="331"/>
                  </a:lnTo>
                  <a:lnTo>
                    <a:pt x="27" y="383"/>
                  </a:lnTo>
                  <a:lnTo>
                    <a:pt x="18" y="440"/>
                  </a:lnTo>
                  <a:lnTo>
                    <a:pt x="12" y="492"/>
                  </a:lnTo>
                  <a:lnTo>
                    <a:pt x="7" y="540"/>
                  </a:lnTo>
                  <a:lnTo>
                    <a:pt x="4" y="592"/>
                  </a:lnTo>
                  <a:lnTo>
                    <a:pt x="0" y="637"/>
                  </a:lnTo>
                  <a:lnTo>
                    <a:pt x="2" y="665"/>
                  </a:lnTo>
                  <a:lnTo>
                    <a:pt x="4" y="680"/>
                  </a:lnTo>
                  <a:lnTo>
                    <a:pt x="4" y="696"/>
                  </a:lnTo>
                  <a:lnTo>
                    <a:pt x="3" y="713"/>
                  </a:lnTo>
                  <a:lnTo>
                    <a:pt x="2" y="728"/>
                  </a:lnTo>
                  <a:close/>
                </a:path>
              </a:pathLst>
            </a:custGeom>
            <a:solidFill>
              <a:srgbClr val="66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38" name="Freeform 38"/>
            <p:cNvSpPr>
              <a:spLocks/>
            </p:cNvSpPr>
            <p:nvPr/>
          </p:nvSpPr>
          <p:spPr bwMode="auto">
            <a:xfrm>
              <a:off x="800" y="2344"/>
              <a:ext cx="151" cy="246"/>
            </a:xfrm>
            <a:custGeom>
              <a:avLst/>
              <a:gdLst>
                <a:gd name="T0" fmla="*/ 135 w 301"/>
                <a:gd name="T1" fmla="*/ 0 h 492"/>
                <a:gd name="T2" fmla="*/ 119 w 301"/>
                <a:gd name="T3" fmla="*/ 3 h 492"/>
                <a:gd name="T4" fmla="*/ 101 w 301"/>
                <a:gd name="T5" fmla="*/ 14 h 492"/>
                <a:gd name="T6" fmla="*/ 85 w 301"/>
                <a:gd name="T7" fmla="*/ 31 h 492"/>
                <a:gd name="T8" fmla="*/ 73 w 301"/>
                <a:gd name="T9" fmla="*/ 54 h 492"/>
                <a:gd name="T10" fmla="*/ 66 w 301"/>
                <a:gd name="T11" fmla="*/ 80 h 492"/>
                <a:gd name="T12" fmla="*/ 60 w 301"/>
                <a:gd name="T13" fmla="*/ 106 h 492"/>
                <a:gd name="T14" fmla="*/ 56 w 301"/>
                <a:gd name="T15" fmla="*/ 125 h 492"/>
                <a:gd name="T16" fmla="*/ 51 w 301"/>
                <a:gd name="T17" fmla="*/ 136 h 492"/>
                <a:gd name="T18" fmla="*/ 38 w 301"/>
                <a:gd name="T19" fmla="*/ 149 h 492"/>
                <a:gd name="T20" fmla="*/ 24 w 301"/>
                <a:gd name="T21" fmla="*/ 163 h 492"/>
                <a:gd name="T22" fmla="*/ 11 w 301"/>
                <a:gd name="T23" fmla="*/ 175 h 492"/>
                <a:gd name="T24" fmla="*/ 3 w 301"/>
                <a:gd name="T25" fmla="*/ 190 h 492"/>
                <a:gd name="T26" fmla="*/ 0 w 301"/>
                <a:gd name="T27" fmla="*/ 207 h 492"/>
                <a:gd name="T28" fmla="*/ 3 w 301"/>
                <a:gd name="T29" fmla="*/ 222 h 492"/>
                <a:gd name="T30" fmla="*/ 14 w 301"/>
                <a:gd name="T31" fmla="*/ 235 h 492"/>
                <a:gd name="T32" fmla="*/ 25 w 301"/>
                <a:gd name="T33" fmla="*/ 242 h 492"/>
                <a:gd name="T34" fmla="*/ 35 w 301"/>
                <a:gd name="T35" fmla="*/ 245 h 492"/>
                <a:gd name="T36" fmla="*/ 46 w 301"/>
                <a:gd name="T37" fmla="*/ 246 h 492"/>
                <a:gd name="T38" fmla="*/ 53 w 301"/>
                <a:gd name="T39" fmla="*/ 245 h 492"/>
                <a:gd name="T40" fmla="*/ 58 w 301"/>
                <a:gd name="T41" fmla="*/ 241 h 492"/>
                <a:gd name="T42" fmla="*/ 65 w 301"/>
                <a:gd name="T43" fmla="*/ 233 h 492"/>
                <a:gd name="T44" fmla="*/ 73 w 301"/>
                <a:gd name="T45" fmla="*/ 223 h 492"/>
                <a:gd name="T46" fmla="*/ 81 w 301"/>
                <a:gd name="T47" fmla="*/ 214 h 492"/>
                <a:gd name="T48" fmla="*/ 85 w 301"/>
                <a:gd name="T49" fmla="*/ 208 h 492"/>
                <a:gd name="T50" fmla="*/ 90 w 301"/>
                <a:gd name="T51" fmla="*/ 200 h 492"/>
                <a:gd name="T52" fmla="*/ 96 w 301"/>
                <a:gd name="T53" fmla="*/ 190 h 492"/>
                <a:gd name="T54" fmla="*/ 101 w 301"/>
                <a:gd name="T55" fmla="*/ 180 h 492"/>
                <a:gd name="T56" fmla="*/ 105 w 301"/>
                <a:gd name="T57" fmla="*/ 169 h 492"/>
                <a:gd name="T58" fmla="*/ 110 w 301"/>
                <a:gd name="T59" fmla="*/ 156 h 492"/>
                <a:gd name="T60" fmla="*/ 116 w 301"/>
                <a:gd name="T61" fmla="*/ 143 h 492"/>
                <a:gd name="T62" fmla="*/ 123 w 301"/>
                <a:gd name="T63" fmla="*/ 131 h 492"/>
                <a:gd name="T64" fmla="*/ 128 w 301"/>
                <a:gd name="T65" fmla="*/ 122 h 492"/>
                <a:gd name="T66" fmla="*/ 131 w 301"/>
                <a:gd name="T67" fmla="*/ 115 h 492"/>
                <a:gd name="T68" fmla="*/ 135 w 301"/>
                <a:gd name="T69" fmla="*/ 113 h 492"/>
                <a:gd name="T70" fmla="*/ 141 w 301"/>
                <a:gd name="T71" fmla="*/ 110 h 492"/>
                <a:gd name="T72" fmla="*/ 146 w 301"/>
                <a:gd name="T73" fmla="*/ 106 h 492"/>
                <a:gd name="T74" fmla="*/ 150 w 301"/>
                <a:gd name="T75" fmla="*/ 102 h 492"/>
                <a:gd name="T76" fmla="*/ 150 w 301"/>
                <a:gd name="T77" fmla="*/ 95 h 492"/>
                <a:gd name="T78" fmla="*/ 146 w 301"/>
                <a:gd name="T79" fmla="*/ 78 h 492"/>
                <a:gd name="T80" fmla="*/ 147 w 301"/>
                <a:gd name="T81" fmla="*/ 51 h 492"/>
                <a:gd name="T82" fmla="*/ 149 w 301"/>
                <a:gd name="T83" fmla="*/ 14 h 49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301" h="492">
                  <a:moveTo>
                    <a:pt x="282" y="4"/>
                  </a:moveTo>
                  <a:lnTo>
                    <a:pt x="269" y="0"/>
                  </a:lnTo>
                  <a:lnTo>
                    <a:pt x="254" y="1"/>
                  </a:lnTo>
                  <a:lnTo>
                    <a:pt x="238" y="6"/>
                  </a:lnTo>
                  <a:lnTo>
                    <a:pt x="221" y="15"/>
                  </a:lnTo>
                  <a:lnTo>
                    <a:pt x="202" y="27"/>
                  </a:lnTo>
                  <a:lnTo>
                    <a:pt x="185" y="43"/>
                  </a:lnTo>
                  <a:lnTo>
                    <a:pt x="169" y="62"/>
                  </a:lnTo>
                  <a:lnTo>
                    <a:pt x="155" y="85"/>
                  </a:lnTo>
                  <a:lnTo>
                    <a:pt x="145" y="107"/>
                  </a:lnTo>
                  <a:lnTo>
                    <a:pt x="137" y="132"/>
                  </a:lnTo>
                  <a:lnTo>
                    <a:pt x="131" y="159"/>
                  </a:lnTo>
                  <a:lnTo>
                    <a:pt x="125" y="185"/>
                  </a:lnTo>
                  <a:lnTo>
                    <a:pt x="120" y="211"/>
                  </a:lnTo>
                  <a:lnTo>
                    <a:pt x="117" y="233"/>
                  </a:lnTo>
                  <a:lnTo>
                    <a:pt x="112" y="249"/>
                  </a:lnTo>
                  <a:lnTo>
                    <a:pt x="109" y="260"/>
                  </a:lnTo>
                  <a:lnTo>
                    <a:pt x="101" y="272"/>
                  </a:lnTo>
                  <a:lnTo>
                    <a:pt x="89" y="284"/>
                  </a:lnTo>
                  <a:lnTo>
                    <a:pt x="76" y="298"/>
                  </a:lnTo>
                  <a:lnTo>
                    <a:pt x="61" y="312"/>
                  </a:lnTo>
                  <a:lnTo>
                    <a:pt x="47" y="325"/>
                  </a:lnTo>
                  <a:lnTo>
                    <a:pt x="33" y="339"/>
                  </a:lnTo>
                  <a:lnTo>
                    <a:pt x="21" y="350"/>
                  </a:lnTo>
                  <a:lnTo>
                    <a:pt x="14" y="360"/>
                  </a:lnTo>
                  <a:lnTo>
                    <a:pt x="6" y="379"/>
                  </a:lnTo>
                  <a:lnTo>
                    <a:pt x="2" y="396"/>
                  </a:lnTo>
                  <a:lnTo>
                    <a:pt x="0" y="413"/>
                  </a:lnTo>
                  <a:lnTo>
                    <a:pt x="2" y="428"/>
                  </a:lnTo>
                  <a:lnTo>
                    <a:pt x="6" y="443"/>
                  </a:lnTo>
                  <a:lnTo>
                    <a:pt x="16" y="457"/>
                  </a:lnTo>
                  <a:lnTo>
                    <a:pt x="27" y="469"/>
                  </a:lnTo>
                  <a:lnTo>
                    <a:pt x="42" y="479"/>
                  </a:lnTo>
                  <a:lnTo>
                    <a:pt x="50" y="484"/>
                  </a:lnTo>
                  <a:lnTo>
                    <a:pt x="61" y="487"/>
                  </a:lnTo>
                  <a:lnTo>
                    <a:pt x="70" y="489"/>
                  </a:lnTo>
                  <a:lnTo>
                    <a:pt x="80" y="490"/>
                  </a:lnTo>
                  <a:lnTo>
                    <a:pt x="91" y="492"/>
                  </a:lnTo>
                  <a:lnTo>
                    <a:pt x="99" y="490"/>
                  </a:lnTo>
                  <a:lnTo>
                    <a:pt x="105" y="489"/>
                  </a:lnTo>
                  <a:lnTo>
                    <a:pt x="110" y="487"/>
                  </a:lnTo>
                  <a:lnTo>
                    <a:pt x="115" y="482"/>
                  </a:lnTo>
                  <a:lnTo>
                    <a:pt x="120" y="474"/>
                  </a:lnTo>
                  <a:lnTo>
                    <a:pt x="129" y="465"/>
                  </a:lnTo>
                  <a:lnTo>
                    <a:pt x="138" y="456"/>
                  </a:lnTo>
                  <a:lnTo>
                    <a:pt x="146" y="446"/>
                  </a:lnTo>
                  <a:lnTo>
                    <a:pt x="154" y="435"/>
                  </a:lnTo>
                  <a:lnTo>
                    <a:pt x="161" y="427"/>
                  </a:lnTo>
                  <a:lnTo>
                    <a:pt x="165" y="421"/>
                  </a:lnTo>
                  <a:lnTo>
                    <a:pt x="170" y="416"/>
                  </a:lnTo>
                  <a:lnTo>
                    <a:pt x="175" y="409"/>
                  </a:lnTo>
                  <a:lnTo>
                    <a:pt x="180" y="400"/>
                  </a:lnTo>
                  <a:lnTo>
                    <a:pt x="186" y="390"/>
                  </a:lnTo>
                  <a:lnTo>
                    <a:pt x="192" y="380"/>
                  </a:lnTo>
                  <a:lnTo>
                    <a:pt x="198" y="370"/>
                  </a:lnTo>
                  <a:lnTo>
                    <a:pt x="202" y="359"/>
                  </a:lnTo>
                  <a:lnTo>
                    <a:pt x="206" y="349"/>
                  </a:lnTo>
                  <a:lnTo>
                    <a:pt x="209" y="337"/>
                  </a:lnTo>
                  <a:lnTo>
                    <a:pt x="215" y="325"/>
                  </a:lnTo>
                  <a:lnTo>
                    <a:pt x="220" y="312"/>
                  </a:lnTo>
                  <a:lnTo>
                    <a:pt x="225" y="298"/>
                  </a:lnTo>
                  <a:lnTo>
                    <a:pt x="232" y="286"/>
                  </a:lnTo>
                  <a:lnTo>
                    <a:pt x="239" y="274"/>
                  </a:lnTo>
                  <a:lnTo>
                    <a:pt x="245" y="261"/>
                  </a:lnTo>
                  <a:lnTo>
                    <a:pt x="252" y="251"/>
                  </a:lnTo>
                  <a:lnTo>
                    <a:pt x="256" y="243"/>
                  </a:lnTo>
                  <a:lnTo>
                    <a:pt x="260" y="235"/>
                  </a:lnTo>
                  <a:lnTo>
                    <a:pt x="262" y="229"/>
                  </a:lnTo>
                  <a:lnTo>
                    <a:pt x="263" y="227"/>
                  </a:lnTo>
                  <a:lnTo>
                    <a:pt x="269" y="225"/>
                  </a:lnTo>
                  <a:lnTo>
                    <a:pt x="275" y="222"/>
                  </a:lnTo>
                  <a:lnTo>
                    <a:pt x="281" y="219"/>
                  </a:lnTo>
                  <a:lnTo>
                    <a:pt x="286" y="215"/>
                  </a:lnTo>
                  <a:lnTo>
                    <a:pt x="292" y="211"/>
                  </a:lnTo>
                  <a:lnTo>
                    <a:pt x="296" y="207"/>
                  </a:lnTo>
                  <a:lnTo>
                    <a:pt x="299" y="204"/>
                  </a:lnTo>
                  <a:lnTo>
                    <a:pt x="301" y="200"/>
                  </a:lnTo>
                  <a:lnTo>
                    <a:pt x="300" y="189"/>
                  </a:lnTo>
                  <a:lnTo>
                    <a:pt x="297" y="174"/>
                  </a:lnTo>
                  <a:lnTo>
                    <a:pt x="292" y="156"/>
                  </a:lnTo>
                  <a:lnTo>
                    <a:pt x="291" y="132"/>
                  </a:lnTo>
                  <a:lnTo>
                    <a:pt x="294" y="101"/>
                  </a:lnTo>
                  <a:lnTo>
                    <a:pt x="299" y="62"/>
                  </a:lnTo>
                  <a:lnTo>
                    <a:pt x="297" y="27"/>
                  </a:lnTo>
                  <a:lnTo>
                    <a:pt x="282" y="4"/>
                  </a:lnTo>
                  <a:close/>
                </a:path>
              </a:pathLst>
            </a:custGeom>
            <a:solidFill>
              <a:srgbClr val="C19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39" name="Freeform 39"/>
            <p:cNvSpPr>
              <a:spLocks/>
            </p:cNvSpPr>
            <p:nvPr/>
          </p:nvSpPr>
          <p:spPr bwMode="auto">
            <a:xfrm>
              <a:off x="915" y="2380"/>
              <a:ext cx="10" cy="10"/>
            </a:xfrm>
            <a:custGeom>
              <a:avLst/>
              <a:gdLst>
                <a:gd name="T0" fmla="*/ 3 w 19"/>
                <a:gd name="T1" fmla="*/ 9 h 19"/>
                <a:gd name="T2" fmla="*/ 4 w 19"/>
                <a:gd name="T3" fmla="*/ 10 h 19"/>
                <a:gd name="T4" fmla="*/ 6 w 19"/>
                <a:gd name="T5" fmla="*/ 9 h 19"/>
                <a:gd name="T6" fmla="*/ 8 w 19"/>
                <a:gd name="T7" fmla="*/ 9 h 19"/>
                <a:gd name="T8" fmla="*/ 9 w 19"/>
                <a:gd name="T9" fmla="*/ 7 h 19"/>
                <a:gd name="T10" fmla="*/ 10 w 19"/>
                <a:gd name="T11" fmla="*/ 5 h 19"/>
                <a:gd name="T12" fmla="*/ 9 w 19"/>
                <a:gd name="T13" fmla="*/ 4 h 19"/>
                <a:gd name="T14" fmla="*/ 9 w 19"/>
                <a:gd name="T15" fmla="*/ 2 h 19"/>
                <a:gd name="T16" fmla="*/ 7 w 19"/>
                <a:gd name="T17" fmla="*/ 1 h 19"/>
                <a:gd name="T18" fmla="*/ 5 w 19"/>
                <a:gd name="T19" fmla="*/ 0 h 19"/>
                <a:gd name="T20" fmla="*/ 4 w 19"/>
                <a:gd name="T21" fmla="*/ 0 h 19"/>
                <a:gd name="T22" fmla="*/ 2 w 19"/>
                <a:gd name="T23" fmla="*/ 1 h 19"/>
                <a:gd name="T24" fmla="*/ 1 w 19"/>
                <a:gd name="T25" fmla="*/ 2 h 19"/>
                <a:gd name="T26" fmla="*/ 0 w 19"/>
                <a:gd name="T27" fmla="*/ 4 h 19"/>
                <a:gd name="T28" fmla="*/ 0 w 19"/>
                <a:gd name="T29" fmla="*/ 6 h 19"/>
                <a:gd name="T30" fmla="*/ 1 w 19"/>
                <a:gd name="T31" fmla="*/ 8 h 19"/>
                <a:gd name="T32" fmla="*/ 3 w 19"/>
                <a:gd name="T33" fmla="*/ 9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9" h="19">
                  <a:moveTo>
                    <a:pt x="5" y="18"/>
                  </a:moveTo>
                  <a:lnTo>
                    <a:pt x="8" y="19"/>
                  </a:lnTo>
                  <a:lnTo>
                    <a:pt x="11" y="18"/>
                  </a:lnTo>
                  <a:lnTo>
                    <a:pt x="15" y="17"/>
                  </a:lnTo>
                  <a:lnTo>
                    <a:pt x="18" y="13"/>
                  </a:lnTo>
                  <a:lnTo>
                    <a:pt x="19" y="10"/>
                  </a:lnTo>
                  <a:lnTo>
                    <a:pt x="18" y="7"/>
                  </a:lnTo>
                  <a:lnTo>
                    <a:pt x="17" y="3"/>
                  </a:lnTo>
                  <a:lnTo>
                    <a:pt x="14" y="1"/>
                  </a:lnTo>
                  <a:lnTo>
                    <a:pt x="10" y="0"/>
                  </a:lnTo>
                  <a:lnTo>
                    <a:pt x="7" y="0"/>
                  </a:lnTo>
                  <a:lnTo>
                    <a:pt x="3" y="2"/>
                  </a:lnTo>
                  <a:lnTo>
                    <a:pt x="1" y="4"/>
                  </a:lnTo>
                  <a:lnTo>
                    <a:pt x="0" y="8"/>
                  </a:lnTo>
                  <a:lnTo>
                    <a:pt x="0" y="11"/>
                  </a:lnTo>
                  <a:lnTo>
                    <a:pt x="2" y="15"/>
                  </a:lnTo>
                  <a:lnTo>
                    <a:pt x="5" y="18"/>
                  </a:lnTo>
                  <a:close/>
                </a:path>
              </a:pathLst>
            </a:custGeom>
            <a:solidFill>
              <a:srgbClr val="C19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40" name="Freeform 40"/>
            <p:cNvSpPr>
              <a:spLocks/>
            </p:cNvSpPr>
            <p:nvPr/>
          </p:nvSpPr>
          <p:spPr bwMode="auto">
            <a:xfrm>
              <a:off x="930" y="2352"/>
              <a:ext cx="10" cy="9"/>
            </a:xfrm>
            <a:custGeom>
              <a:avLst/>
              <a:gdLst>
                <a:gd name="T0" fmla="*/ 2 w 19"/>
                <a:gd name="T1" fmla="*/ 8 h 20"/>
                <a:gd name="T2" fmla="*/ 5 w 19"/>
                <a:gd name="T3" fmla="*/ 9 h 20"/>
                <a:gd name="T4" fmla="*/ 6 w 19"/>
                <a:gd name="T5" fmla="*/ 8 h 20"/>
                <a:gd name="T6" fmla="*/ 8 w 19"/>
                <a:gd name="T7" fmla="*/ 8 h 20"/>
                <a:gd name="T8" fmla="*/ 9 w 19"/>
                <a:gd name="T9" fmla="*/ 6 h 20"/>
                <a:gd name="T10" fmla="*/ 10 w 19"/>
                <a:gd name="T11" fmla="*/ 5 h 20"/>
                <a:gd name="T12" fmla="*/ 10 w 19"/>
                <a:gd name="T13" fmla="*/ 3 h 20"/>
                <a:gd name="T14" fmla="*/ 9 w 19"/>
                <a:gd name="T15" fmla="*/ 2 h 20"/>
                <a:gd name="T16" fmla="*/ 8 w 19"/>
                <a:gd name="T17" fmla="*/ 0 h 20"/>
                <a:gd name="T18" fmla="*/ 5 w 19"/>
                <a:gd name="T19" fmla="*/ 0 h 20"/>
                <a:gd name="T20" fmla="*/ 4 w 19"/>
                <a:gd name="T21" fmla="*/ 0 h 20"/>
                <a:gd name="T22" fmla="*/ 2 w 19"/>
                <a:gd name="T23" fmla="*/ 1 h 20"/>
                <a:gd name="T24" fmla="*/ 1 w 19"/>
                <a:gd name="T25" fmla="*/ 2 h 20"/>
                <a:gd name="T26" fmla="*/ 0 w 19"/>
                <a:gd name="T27" fmla="*/ 4 h 20"/>
                <a:gd name="T28" fmla="*/ 0 w 19"/>
                <a:gd name="T29" fmla="*/ 5 h 20"/>
                <a:gd name="T30" fmla="*/ 1 w 19"/>
                <a:gd name="T31" fmla="*/ 7 h 20"/>
                <a:gd name="T32" fmla="*/ 2 w 19"/>
                <a:gd name="T33" fmla="*/ 8 h 2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9" h="20">
                  <a:moveTo>
                    <a:pt x="4" y="18"/>
                  </a:moveTo>
                  <a:lnTo>
                    <a:pt x="9" y="20"/>
                  </a:lnTo>
                  <a:lnTo>
                    <a:pt x="12" y="18"/>
                  </a:lnTo>
                  <a:lnTo>
                    <a:pt x="16" y="17"/>
                  </a:lnTo>
                  <a:lnTo>
                    <a:pt x="18" y="14"/>
                  </a:lnTo>
                  <a:lnTo>
                    <a:pt x="19" y="10"/>
                  </a:lnTo>
                  <a:lnTo>
                    <a:pt x="19" y="7"/>
                  </a:lnTo>
                  <a:lnTo>
                    <a:pt x="17" y="4"/>
                  </a:lnTo>
                  <a:lnTo>
                    <a:pt x="15" y="1"/>
                  </a:lnTo>
                  <a:lnTo>
                    <a:pt x="10" y="0"/>
                  </a:lnTo>
                  <a:lnTo>
                    <a:pt x="7" y="0"/>
                  </a:lnTo>
                  <a:lnTo>
                    <a:pt x="3" y="2"/>
                  </a:lnTo>
                  <a:lnTo>
                    <a:pt x="1" y="5"/>
                  </a:lnTo>
                  <a:lnTo>
                    <a:pt x="0" y="8"/>
                  </a:lnTo>
                  <a:lnTo>
                    <a:pt x="0" y="12"/>
                  </a:lnTo>
                  <a:lnTo>
                    <a:pt x="2" y="15"/>
                  </a:lnTo>
                  <a:lnTo>
                    <a:pt x="4" y="18"/>
                  </a:lnTo>
                  <a:close/>
                </a:path>
              </a:pathLst>
            </a:custGeom>
            <a:solidFill>
              <a:srgbClr val="C19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41" name="Freeform 41"/>
            <p:cNvSpPr>
              <a:spLocks/>
            </p:cNvSpPr>
            <p:nvPr/>
          </p:nvSpPr>
          <p:spPr bwMode="auto">
            <a:xfrm>
              <a:off x="833" y="2558"/>
              <a:ext cx="9" cy="10"/>
            </a:xfrm>
            <a:custGeom>
              <a:avLst/>
              <a:gdLst>
                <a:gd name="T0" fmla="*/ 3 w 18"/>
                <a:gd name="T1" fmla="*/ 10 h 20"/>
                <a:gd name="T2" fmla="*/ 4 w 18"/>
                <a:gd name="T3" fmla="*/ 10 h 20"/>
                <a:gd name="T4" fmla="*/ 6 w 18"/>
                <a:gd name="T5" fmla="*/ 10 h 20"/>
                <a:gd name="T6" fmla="*/ 8 w 18"/>
                <a:gd name="T7" fmla="*/ 9 h 20"/>
                <a:gd name="T8" fmla="*/ 9 w 18"/>
                <a:gd name="T9" fmla="*/ 8 h 20"/>
                <a:gd name="T10" fmla="*/ 9 w 18"/>
                <a:gd name="T11" fmla="*/ 6 h 20"/>
                <a:gd name="T12" fmla="*/ 9 w 18"/>
                <a:gd name="T13" fmla="*/ 4 h 20"/>
                <a:gd name="T14" fmla="*/ 9 w 18"/>
                <a:gd name="T15" fmla="*/ 2 h 20"/>
                <a:gd name="T16" fmla="*/ 7 w 18"/>
                <a:gd name="T17" fmla="*/ 1 h 20"/>
                <a:gd name="T18" fmla="*/ 5 w 18"/>
                <a:gd name="T19" fmla="*/ 0 h 20"/>
                <a:gd name="T20" fmla="*/ 4 w 18"/>
                <a:gd name="T21" fmla="*/ 0 h 20"/>
                <a:gd name="T22" fmla="*/ 2 w 18"/>
                <a:gd name="T23" fmla="*/ 2 h 20"/>
                <a:gd name="T24" fmla="*/ 1 w 18"/>
                <a:gd name="T25" fmla="*/ 3 h 20"/>
                <a:gd name="T26" fmla="*/ 0 w 18"/>
                <a:gd name="T27" fmla="*/ 5 h 20"/>
                <a:gd name="T28" fmla="*/ 0 w 18"/>
                <a:gd name="T29" fmla="*/ 7 h 20"/>
                <a:gd name="T30" fmla="*/ 1 w 18"/>
                <a:gd name="T31" fmla="*/ 8 h 20"/>
                <a:gd name="T32" fmla="*/ 3 w 18"/>
                <a:gd name="T33" fmla="*/ 10 h 2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8" h="20">
                  <a:moveTo>
                    <a:pt x="5" y="19"/>
                  </a:moveTo>
                  <a:lnTo>
                    <a:pt x="8" y="20"/>
                  </a:lnTo>
                  <a:lnTo>
                    <a:pt x="12" y="20"/>
                  </a:lnTo>
                  <a:lnTo>
                    <a:pt x="15" y="18"/>
                  </a:lnTo>
                  <a:lnTo>
                    <a:pt x="17" y="15"/>
                  </a:lnTo>
                  <a:lnTo>
                    <a:pt x="18" y="11"/>
                  </a:lnTo>
                  <a:lnTo>
                    <a:pt x="18" y="7"/>
                  </a:lnTo>
                  <a:lnTo>
                    <a:pt x="17" y="4"/>
                  </a:lnTo>
                  <a:lnTo>
                    <a:pt x="14" y="1"/>
                  </a:lnTo>
                  <a:lnTo>
                    <a:pt x="10" y="0"/>
                  </a:lnTo>
                  <a:lnTo>
                    <a:pt x="7" y="0"/>
                  </a:lnTo>
                  <a:lnTo>
                    <a:pt x="3" y="3"/>
                  </a:lnTo>
                  <a:lnTo>
                    <a:pt x="1" y="5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1" y="16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rgbClr val="C19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42" name="Freeform 42"/>
            <p:cNvSpPr>
              <a:spLocks/>
            </p:cNvSpPr>
            <p:nvPr/>
          </p:nvSpPr>
          <p:spPr bwMode="auto">
            <a:xfrm>
              <a:off x="796" y="2477"/>
              <a:ext cx="116" cy="123"/>
            </a:xfrm>
            <a:custGeom>
              <a:avLst/>
              <a:gdLst>
                <a:gd name="T0" fmla="*/ 4 w 233"/>
                <a:gd name="T1" fmla="*/ 57 h 246"/>
                <a:gd name="T2" fmla="*/ 0 w 233"/>
                <a:gd name="T3" fmla="*/ 69 h 246"/>
                <a:gd name="T4" fmla="*/ 0 w 233"/>
                <a:gd name="T5" fmla="*/ 84 h 246"/>
                <a:gd name="T6" fmla="*/ 6 w 233"/>
                <a:gd name="T7" fmla="*/ 101 h 246"/>
                <a:gd name="T8" fmla="*/ 22 w 233"/>
                <a:gd name="T9" fmla="*/ 117 h 246"/>
                <a:gd name="T10" fmla="*/ 39 w 233"/>
                <a:gd name="T11" fmla="*/ 123 h 246"/>
                <a:gd name="T12" fmla="*/ 54 w 233"/>
                <a:gd name="T13" fmla="*/ 122 h 246"/>
                <a:gd name="T14" fmla="*/ 64 w 233"/>
                <a:gd name="T15" fmla="*/ 118 h 246"/>
                <a:gd name="T16" fmla="*/ 70 w 233"/>
                <a:gd name="T17" fmla="*/ 112 h 246"/>
                <a:gd name="T18" fmla="*/ 77 w 233"/>
                <a:gd name="T19" fmla="*/ 100 h 246"/>
                <a:gd name="T20" fmla="*/ 85 w 233"/>
                <a:gd name="T21" fmla="*/ 87 h 246"/>
                <a:gd name="T22" fmla="*/ 92 w 233"/>
                <a:gd name="T23" fmla="*/ 76 h 246"/>
                <a:gd name="T24" fmla="*/ 98 w 233"/>
                <a:gd name="T25" fmla="*/ 67 h 246"/>
                <a:gd name="T26" fmla="*/ 107 w 233"/>
                <a:gd name="T27" fmla="*/ 49 h 246"/>
                <a:gd name="T28" fmla="*/ 111 w 233"/>
                <a:gd name="T29" fmla="*/ 38 h 246"/>
                <a:gd name="T30" fmla="*/ 115 w 233"/>
                <a:gd name="T31" fmla="*/ 28 h 246"/>
                <a:gd name="T32" fmla="*/ 112 w 233"/>
                <a:gd name="T33" fmla="*/ 24 h 246"/>
                <a:gd name="T34" fmla="*/ 107 w 233"/>
                <a:gd name="T35" fmla="*/ 22 h 246"/>
                <a:gd name="T36" fmla="*/ 103 w 233"/>
                <a:gd name="T37" fmla="*/ 19 h 246"/>
                <a:gd name="T38" fmla="*/ 97 w 233"/>
                <a:gd name="T39" fmla="*/ 19 h 246"/>
                <a:gd name="T40" fmla="*/ 91 w 233"/>
                <a:gd name="T41" fmla="*/ 19 h 246"/>
                <a:gd name="T42" fmla="*/ 82 w 233"/>
                <a:gd name="T43" fmla="*/ 16 h 246"/>
                <a:gd name="T44" fmla="*/ 75 w 233"/>
                <a:gd name="T45" fmla="*/ 12 h 246"/>
                <a:gd name="T46" fmla="*/ 70 w 233"/>
                <a:gd name="T47" fmla="*/ 8 h 246"/>
                <a:gd name="T48" fmla="*/ 63 w 233"/>
                <a:gd name="T49" fmla="*/ 4 h 246"/>
                <a:gd name="T50" fmla="*/ 57 w 233"/>
                <a:gd name="T51" fmla="*/ 1 h 246"/>
                <a:gd name="T52" fmla="*/ 52 w 233"/>
                <a:gd name="T53" fmla="*/ 4 h 246"/>
                <a:gd name="T54" fmla="*/ 47 w 233"/>
                <a:gd name="T55" fmla="*/ 10 h 246"/>
                <a:gd name="T56" fmla="*/ 43 w 233"/>
                <a:gd name="T57" fmla="*/ 13 h 246"/>
                <a:gd name="T58" fmla="*/ 33 w 233"/>
                <a:gd name="T59" fmla="*/ 22 h 246"/>
                <a:gd name="T60" fmla="*/ 19 w 233"/>
                <a:gd name="T61" fmla="*/ 34 h 246"/>
                <a:gd name="T62" fmla="*/ 9 w 233"/>
                <a:gd name="T63" fmla="*/ 47 h 24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233" h="246">
                  <a:moveTo>
                    <a:pt x="12" y="106"/>
                  </a:moveTo>
                  <a:lnTo>
                    <a:pt x="8" y="113"/>
                  </a:lnTo>
                  <a:lnTo>
                    <a:pt x="5" y="123"/>
                  </a:lnTo>
                  <a:lnTo>
                    <a:pt x="1" y="137"/>
                  </a:lnTo>
                  <a:lnTo>
                    <a:pt x="0" y="152"/>
                  </a:lnTo>
                  <a:lnTo>
                    <a:pt x="0" y="168"/>
                  </a:lnTo>
                  <a:lnTo>
                    <a:pt x="4" y="184"/>
                  </a:lnTo>
                  <a:lnTo>
                    <a:pt x="13" y="201"/>
                  </a:lnTo>
                  <a:lnTo>
                    <a:pt x="27" y="219"/>
                  </a:lnTo>
                  <a:lnTo>
                    <a:pt x="44" y="233"/>
                  </a:lnTo>
                  <a:lnTo>
                    <a:pt x="61" y="242"/>
                  </a:lnTo>
                  <a:lnTo>
                    <a:pt x="79" y="245"/>
                  </a:lnTo>
                  <a:lnTo>
                    <a:pt x="94" y="246"/>
                  </a:lnTo>
                  <a:lnTo>
                    <a:pt x="109" y="244"/>
                  </a:lnTo>
                  <a:lnTo>
                    <a:pt x="120" y="241"/>
                  </a:lnTo>
                  <a:lnTo>
                    <a:pt x="129" y="235"/>
                  </a:lnTo>
                  <a:lnTo>
                    <a:pt x="135" y="230"/>
                  </a:lnTo>
                  <a:lnTo>
                    <a:pt x="140" y="223"/>
                  </a:lnTo>
                  <a:lnTo>
                    <a:pt x="147" y="213"/>
                  </a:lnTo>
                  <a:lnTo>
                    <a:pt x="155" y="200"/>
                  </a:lnTo>
                  <a:lnTo>
                    <a:pt x="163" y="186"/>
                  </a:lnTo>
                  <a:lnTo>
                    <a:pt x="171" y="174"/>
                  </a:lnTo>
                  <a:lnTo>
                    <a:pt x="179" y="161"/>
                  </a:lnTo>
                  <a:lnTo>
                    <a:pt x="185" y="152"/>
                  </a:lnTo>
                  <a:lnTo>
                    <a:pt x="189" y="146"/>
                  </a:lnTo>
                  <a:lnTo>
                    <a:pt x="197" y="134"/>
                  </a:lnTo>
                  <a:lnTo>
                    <a:pt x="207" y="115"/>
                  </a:lnTo>
                  <a:lnTo>
                    <a:pt x="215" y="97"/>
                  </a:lnTo>
                  <a:lnTo>
                    <a:pt x="219" y="84"/>
                  </a:lnTo>
                  <a:lnTo>
                    <a:pt x="223" y="76"/>
                  </a:lnTo>
                  <a:lnTo>
                    <a:pt x="226" y="66"/>
                  </a:lnTo>
                  <a:lnTo>
                    <a:pt x="230" y="55"/>
                  </a:lnTo>
                  <a:lnTo>
                    <a:pt x="233" y="47"/>
                  </a:lnTo>
                  <a:lnTo>
                    <a:pt x="225" y="48"/>
                  </a:lnTo>
                  <a:lnTo>
                    <a:pt x="219" y="47"/>
                  </a:lnTo>
                  <a:lnTo>
                    <a:pt x="215" y="44"/>
                  </a:lnTo>
                  <a:lnTo>
                    <a:pt x="211" y="39"/>
                  </a:lnTo>
                  <a:lnTo>
                    <a:pt x="207" y="37"/>
                  </a:lnTo>
                  <a:lnTo>
                    <a:pt x="201" y="36"/>
                  </a:lnTo>
                  <a:lnTo>
                    <a:pt x="195" y="37"/>
                  </a:lnTo>
                  <a:lnTo>
                    <a:pt x="189" y="37"/>
                  </a:lnTo>
                  <a:lnTo>
                    <a:pt x="182" y="37"/>
                  </a:lnTo>
                  <a:lnTo>
                    <a:pt x="173" y="36"/>
                  </a:lnTo>
                  <a:lnTo>
                    <a:pt x="164" y="32"/>
                  </a:lnTo>
                  <a:lnTo>
                    <a:pt x="156" y="26"/>
                  </a:lnTo>
                  <a:lnTo>
                    <a:pt x="151" y="23"/>
                  </a:lnTo>
                  <a:lnTo>
                    <a:pt x="147" y="18"/>
                  </a:lnTo>
                  <a:lnTo>
                    <a:pt x="141" y="15"/>
                  </a:lnTo>
                  <a:lnTo>
                    <a:pt x="134" y="12"/>
                  </a:lnTo>
                  <a:lnTo>
                    <a:pt x="127" y="7"/>
                  </a:lnTo>
                  <a:lnTo>
                    <a:pt x="121" y="5"/>
                  </a:lnTo>
                  <a:lnTo>
                    <a:pt x="115" y="2"/>
                  </a:lnTo>
                  <a:lnTo>
                    <a:pt x="111" y="0"/>
                  </a:lnTo>
                  <a:lnTo>
                    <a:pt x="105" y="8"/>
                  </a:lnTo>
                  <a:lnTo>
                    <a:pt x="99" y="15"/>
                  </a:lnTo>
                  <a:lnTo>
                    <a:pt x="95" y="20"/>
                  </a:lnTo>
                  <a:lnTo>
                    <a:pt x="90" y="23"/>
                  </a:lnTo>
                  <a:lnTo>
                    <a:pt x="86" y="26"/>
                  </a:lnTo>
                  <a:lnTo>
                    <a:pt x="77" y="33"/>
                  </a:lnTo>
                  <a:lnTo>
                    <a:pt x="66" y="44"/>
                  </a:lnTo>
                  <a:lnTo>
                    <a:pt x="53" y="55"/>
                  </a:lnTo>
                  <a:lnTo>
                    <a:pt x="39" y="68"/>
                  </a:lnTo>
                  <a:lnTo>
                    <a:pt x="28" y="82"/>
                  </a:lnTo>
                  <a:lnTo>
                    <a:pt x="18" y="94"/>
                  </a:lnTo>
                  <a:lnTo>
                    <a:pt x="12" y="106"/>
                  </a:lnTo>
                  <a:close/>
                </a:path>
              </a:pathLst>
            </a:custGeom>
            <a:solidFill>
              <a:srgbClr val="66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43" name="Freeform 43"/>
            <p:cNvSpPr>
              <a:spLocks/>
            </p:cNvSpPr>
            <p:nvPr/>
          </p:nvSpPr>
          <p:spPr bwMode="auto">
            <a:xfrm>
              <a:off x="847" y="2327"/>
              <a:ext cx="112" cy="174"/>
            </a:xfrm>
            <a:custGeom>
              <a:avLst/>
              <a:gdLst>
                <a:gd name="T0" fmla="*/ 6 w 223"/>
                <a:gd name="T1" fmla="*/ 151 h 347"/>
                <a:gd name="T2" fmla="*/ 12 w 223"/>
                <a:gd name="T3" fmla="*/ 153 h 347"/>
                <a:gd name="T4" fmla="*/ 19 w 223"/>
                <a:gd name="T5" fmla="*/ 157 h 347"/>
                <a:gd name="T6" fmla="*/ 24 w 223"/>
                <a:gd name="T7" fmla="*/ 161 h 347"/>
                <a:gd name="T8" fmla="*/ 31 w 223"/>
                <a:gd name="T9" fmla="*/ 166 h 347"/>
                <a:gd name="T10" fmla="*/ 40 w 223"/>
                <a:gd name="T11" fmla="*/ 168 h 347"/>
                <a:gd name="T12" fmla="*/ 46 w 223"/>
                <a:gd name="T13" fmla="*/ 168 h 347"/>
                <a:gd name="T14" fmla="*/ 52 w 223"/>
                <a:gd name="T15" fmla="*/ 168 h 347"/>
                <a:gd name="T16" fmla="*/ 56 w 223"/>
                <a:gd name="T17" fmla="*/ 172 h 347"/>
                <a:gd name="T18" fmla="*/ 61 w 223"/>
                <a:gd name="T19" fmla="*/ 174 h 347"/>
                <a:gd name="T20" fmla="*/ 69 w 223"/>
                <a:gd name="T21" fmla="*/ 172 h 347"/>
                <a:gd name="T22" fmla="*/ 74 w 223"/>
                <a:gd name="T23" fmla="*/ 169 h 347"/>
                <a:gd name="T24" fmla="*/ 77 w 223"/>
                <a:gd name="T25" fmla="*/ 164 h 347"/>
                <a:gd name="T26" fmla="*/ 81 w 223"/>
                <a:gd name="T27" fmla="*/ 148 h 347"/>
                <a:gd name="T28" fmla="*/ 86 w 223"/>
                <a:gd name="T29" fmla="*/ 139 h 347"/>
                <a:gd name="T30" fmla="*/ 91 w 223"/>
                <a:gd name="T31" fmla="*/ 135 h 347"/>
                <a:gd name="T32" fmla="*/ 98 w 223"/>
                <a:gd name="T33" fmla="*/ 129 h 347"/>
                <a:gd name="T34" fmla="*/ 105 w 223"/>
                <a:gd name="T35" fmla="*/ 120 h 347"/>
                <a:gd name="T36" fmla="*/ 105 w 223"/>
                <a:gd name="T37" fmla="*/ 107 h 347"/>
                <a:gd name="T38" fmla="*/ 107 w 223"/>
                <a:gd name="T39" fmla="*/ 76 h 347"/>
                <a:gd name="T40" fmla="*/ 110 w 223"/>
                <a:gd name="T41" fmla="*/ 58 h 347"/>
                <a:gd name="T42" fmla="*/ 108 w 223"/>
                <a:gd name="T43" fmla="*/ 57 h 347"/>
                <a:gd name="T44" fmla="*/ 108 w 223"/>
                <a:gd name="T45" fmla="*/ 53 h 347"/>
                <a:gd name="T46" fmla="*/ 112 w 223"/>
                <a:gd name="T47" fmla="*/ 47 h 347"/>
                <a:gd name="T48" fmla="*/ 110 w 223"/>
                <a:gd name="T49" fmla="*/ 39 h 347"/>
                <a:gd name="T50" fmla="*/ 102 w 223"/>
                <a:gd name="T51" fmla="*/ 24 h 347"/>
                <a:gd name="T52" fmla="*/ 95 w 223"/>
                <a:gd name="T53" fmla="*/ 15 h 347"/>
                <a:gd name="T54" fmla="*/ 89 w 223"/>
                <a:gd name="T55" fmla="*/ 5 h 347"/>
                <a:gd name="T56" fmla="*/ 86 w 223"/>
                <a:gd name="T57" fmla="*/ 0 h 347"/>
                <a:gd name="T58" fmla="*/ 83 w 223"/>
                <a:gd name="T59" fmla="*/ 2 h 347"/>
                <a:gd name="T60" fmla="*/ 80 w 223"/>
                <a:gd name="T61" fmla="*/ 6 h 347"/>
                <a:gd name="T62" fmla="*/ 76 w 223"/>
                <a:gd name="T63" fmla="*/ 10 h 347"/>
                <a:gd name="T64" fmla="*/ 75 w 223"/>
                <a:gd name="T65" fmla="*/ 13 h 347"/>
                <a:gd name="T66" fmla="*/ 74 w 223"/>
                <a:gd name="T67" fmla="*/ 15 h 347"/>
                <a:gd name="T68" fmla="*/ 71 w 223"/>
                <a:gd name="T69" fmla="*/ 15 h 347"/>
                <a:gd name="T70" fmla="*/ 67 w 223"/>
                <a:gd name="T71" fmla="*/ 17 h 347"/>
                <a:gd name="T72" fmla="*/ 64 w 223"/>
                <a:gd name="T73" fmla="*/ 20 h 347"/>
                <a:gd name="T74" fmla="*/ 57 w 223"/>
                <a:gd name="T75" fmla="*/ 27 h 347"/>
                <a:gd name="T76" fmla="*/ 47 w 223"/>
                <a:gd name="T77" fmla="*/ 35 h 347"/>
                <a:gd name="T78" fmla="*/ 38 w 223"/>
                <a:gd name="T79" fmla="*/ 46 h 347"/>
                <a:gd name="T80" fmla="*/ 32 w 223"/>
                <a:gd name="T81" fmla="*/ 55 h 347"/>
                <a:gd name="T82" fmla="*/ 27 w 223"/>
                <a:gd name="T83" fmla="*/ 65 h 347"/>
                <a:gd name="T84" fmla="*/ 23 w 223"/>
                <a:gd name="T85" fmla="*/ 75 h 347"/>
                <a:gd name="T86" fmla="*/ 19 w 223"/>
                <a:gd name="T87" fmla="*/ 89 h 347"/>
                <a:gd name="T88" fmla="*/ 12 w 223"/>
                <a:gd name="T89" fmla="*/ 113 h 347"/>
                <a:gd name="T90" fmla="*/ 5 w 223"/>
                <a:gd name="T91" fmla="*/ 134 h 347"/>
                <a:gd name="T92" fmla="*/ 0 w 223"/>
                <a:gd name="T93" fmla="*/ 142 h 347"/>
                <a:gd name="T94" fmla="*/ 1 w 223"/>
                <a:gd name="T95" fmla="*/ 147 h 34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223" h="347">
                  <a:moveTo>
                    <a:pt x="8" y="299"/>
                  </a:moveTo>
                  <a:lnTo>
                    <a:pt x="12" y="301"/>
                  </a:lnTo>
                  <a:lnTo>
                    <a:pt x="18" y="304"/>
                  </a:lnTo>
                  <a:lnTo>
                    <a:pt x="24" y="306"/>
                  </a:lnTo>
                  <a:lnTo>
                    <a:pt x="31" y="311"/>
                  </a:lnTo>
                  <a:lnTo>
                    <a:pt x="38" y="314"/>
                  </a:lnTo>
                  <a:lnTo>
                    <a:pt x="44" y="317"/>
                  </a:lnTo>
                  <a:lnTo>
                    <a:pt x="48" y="322"/>
                  </a:lnTo>
                  <a:lnTo>
                    <a:pt x="53" y="325"/>
                  </a:lnTo>
                  <a:lnTo>
                    <a:pt x="61" y="331"/>
                  </a:lnTo>
                  <a:lnTo>
                    <a:pt x="70" y="335"/>
                  </a:lnTo>
                  <a:lnTo>
                    <a:pt x="79" y="336"/>
                  </a:lnTo>
                  <a:lnTo>
                    <a:pt x="86" y="336"/>
                  </a:lnTo>
                  <a:lnTo>
                    <a:pt x="92" y="336"/>
                  </a:lnTo>
                  <a:lnTo>
                    <a:pt x="98" y="335"/>
                  </a:lnTo>
                  <a:lnTo>
                    <a:pt x="104" y="336"/>
                  </a:lnTo>
                  <a:lnTo>
                    <a:pt x="108" y="338"/>
                  </a:lnTo>
                  <a:lnTo>
                    <a:pt x="112" y="343"/>
                  </a:lnTo>
                  <a:lnTo>
                    <a:pt x="116" y="346"/>
                  </a:lnTo>
                  <a:lnTo>
                    <a:pt x="122" y="347"/>
                  </a:lnTo>
                  <a:lnTo>
                    <a:pt x="130" y="346"/>
                  </a:lnTo>
                  <a:lnTo>
                    <a:pt x="137" y="344"/>
                  </a:lnTo>
                  <a:lnTo>
                    <a:pt x="144" y="342"/>
                  </a:lnTo>
                  <a:lnTo>
                    <a:pt x="148" y="338"/>
                  </a:lnTo>
                  <a:lnTo>
                    <a:pt x="151" y="335"/>
                  </a:lnTo>
                  <a:lnTo>
                    <a:pt x="153" y="327"/>
                  </a:lnTo>
                  <a:lnTo>
                    <a:pt x="158" y="311"/>
                  </a:lnTo>
                  <a:lnTo>
                    <a:pt x="162" y="296"/>
                  </a:lnTo>
                  <a:lnTo>
                    <a:pt x="167" y="284"/>
                  </a:lnTo>
                  <a:lnTo>
                    <a:pt x="171" y="278"/>
                  </a:lnTo>
                  <a:lnTo>
                    <a:pt x="176" y="274"/>
                  </a:lnTo>
                  <a:lnTo>
                    <a:pt x="181" y="269"/>
                  </a:lnTo>
                  <a:lnTo>
                    <a:pt x="188" y="264"/>
                  </a:lnTo>
                  <a:lnTo>
                    <a:pt x="196" y="258"/>
                  </a:lnTo>
                  <a:lnTo>
                    <a:pt x="204" y="250"/>
                  </a:lnTo>
                  <a:lnTo>
                    <a:pt x="209" y="240"/>
                  </a:lnTo>
                  <a:lnTo>
                    <a:pt x="211" y="230"/>
                  </a:lnTo>
                  <a:lnTo>
                    <a:pt x="209" y="213"/>
                  </a:lnTo>
                  <a:lnTo>
                    <a:pt x="209" y="184"/>
                  </a:lnTo>
                  <a:lnTo>
                    <a:pt x="213" y="151"/>
                  </a:lnTo>
                  <a:lnTo>
                    <a:pt x="221" y="117"/>
                  </a:lnTo>
                  <a:lnTo>
                    <a:pt x="220" y="116"/>
                  </a:lnTo>
                  <a:lnTo>
                    <a:pt x="219" y="115"/>
                  </a:lnTo>
                  <a:lnTo>
                    <a:pt x="216" y="114"/>
                  </a:lnTo>
                  <a:lnTo>
                    <a:pt x="213" y="113"/>
                  </a:lnTo>
                  <a:lnTo>
                    <a:pt x="216" y="106"/>
                  </a:lnTo>
                  <a:lnTo>
                    <a:pt x="220" y="99"/>
                  </a:lnTo>
                  <a:lnTo>
                    <a:pt x="223" y="93"/>
                  </a:lnTo>
                  <a:lnTo>
                    <a:pt x="223" y="87"/>
                  </a:lnTo>
                  <a:lnTo>
                    <a:pt x="219" y="78"/>
                  </a:lnTo>
                  <a:lnTo>
                    <a:pt x="212" y="63"/>
                  </a:lnTo>
                  <a:lnTo>
                    <a:pt x="203" y="47"/>
                  </a:lnTo>
                  <a:lnTo>
                    <a:pt x="196" y="37"/>
                  </a:lnTo>
                  <a:lnTo>
                    <a:pt x="190" y="29"/>
                  </a:lnTo>
                  <a:lnTo>
                    <a:pt x="183" y="18"/>
                  </a:lnTo>
                  <a:lnTo>
                    <a:pt x="177" y="9"/>
                  </a:lnTo>
                  <a:lnTo>
                    <a:pt x="174" y="2"/>
                  </a:lnTo>
                  <a:lnTo>
                    <a:pt x="171" y="0"/>
                  </a:lnTo>
                  <a:lnTo>
                    <a:pt x="169" y="1"/>
                  </a:lnTo>
                  <a:lnTo>
                    <a:pt x="166" y="3"/>
                  </a:lnTo>
                  <a:lnTo>
                    <a:pt x="165" y="7"/>
                  </a:lnTo>
                  <a:lnTo>
                    <a:pt x="160" y="11"/>
                  </a:lnTo>
                  <a:lnTo>
                    <a:pt x="155" y="17"/>
                  </a:lnTo>
                  <a:lnTo>
                    <a:pt x="151" y="20"/>
                  </a:lnTo>
                  <a:lnTo>
                    <a:pt x="150" y="24"/>
                  </a:lnTo>
                  <a:lnTo>
                    <a:pt x="150" y="26"/>
                  </a:lnTo>
                  <a:lnTo>
                    <a:pt x="150" y="29"/>
                  </a:lnTo>
                  <a:lnTo>
                    <a:pt x="147" y="30"/>
                  </a:lnTo>
                  <a:lnTo>
                    <a:pt x="145" y="30"/>
                  </a:lnTo>
                  <a:lnTo>
                    <a:pt x="142" y="29"/>
                  </a:lnTo>
                  <a:lnTo>
                    <a:pt x="138" y="30"/>
                  </a:lnTo>
                  <a:lnTo>
                    <a:pt x="133" y="33"/>
                  </a:lnTo>
                  <a:lnTo>
                    <a:pt x="130" y="37"/>
                  </a:lnTo>
                  <a:lnTo>
                    <a:pt x="127" y="40"/>
                  </a:lnTo>
                  <a:lnTo>
                    <a:pt x="121" y="45"/>
                  </a:lnTo>
                  <a:lnTo>
                    <a:pt x="113" y="53"/>
                  </a:lnTo>
                  <a:lnTo>
                    <a:pt x="102" y="61"/>
                  </a:lnTo>
                  <a:lnTo>
                    <a:pt x="93" y="70"/>
                  </a:lnTo>
                  <a:lnTo>
                    <a:pt x="83" y="80"/>
                  </a:lnTo>
                  <a:lnTo>
                    <a:pt x="75" y="91"/>
                  </a:lnTo>
                  <a:lnTo>
                    <a:pt x="68" y="100"/>
                  </a:lnTo>
                  <a:lnTo>
                    <a:pt x="63" y="109"/>
                  </a:lnTo>
                  <a:lnTo>
                    <a:pt x="59" y="118"/>
                  </a:lnTo>
                  <a:lnTo>
                    <a:pt x="54" y="129"/>
                  </a:lnTo>
                  <a:lnTo>
                    <a:pt x="49" y="138"/>
                  </a:lnTo>
                  <a:lnTo>
                    <a:pt x="45" y="149"/>
                  </a:lnTo>
                  <a:lnTo>
                    <a:pt x="41" y="163"/>
                  </a:lnTo>
                  <a:lnTo>
                    <a:pt x="37" y="177"/>
                  </a:lnTo>
                  <a:lnTo>
                    <a:pt x="32" y="194"/>
                  </a:lnTo>
                  <a:lnTo>
                    <a:pt x="24" y="226"/>
                  </a:lnTo>
                  <a:lnTo>
                    <a:pt x="16" y="251"/>
                  </a:lnTo>
                  <a:lnTo>
                    <a:pt x="9" y="268"/>
                  </a:lnTo>
                  <a:lnTo>
                    <a:pt x="3" y="277"/>
                  </a:lnTo>
                  <a:lnTo>
                    <a:pt x="0" y="283"/>
                  </a:lnTo>
                  <a:lnTo>
                    <a:pt x="0" y="289"/>
                  </a:lnTo>
                  <a:lnTo>
                    <a:pt x="2" y="294"/>
                  </a:lnTo>
                  <a:lnTo>
                    <a:pt x="8" y="299"/>
                  </a:lnTo>
                  <a:close/>
                </a:path>
              </a:pathLst>
            </a:custGeom>
            <a:solidFill>
              <a:srgbClr val="33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44" name="Freeform 44"/>
            <p:cNvSpPr>
              <a:spLocks/>
            </p:cNvSpPr>
            <p:nvPr/>
          </p:nvSpPr>
          <p:spPr bwMode="auto">
            <a:xfrm>
              <a:off x="857" y="2547"/>
              <a:ext cx="28" cy="64"/>
            </a:xfrm>
            <a:custGeom>
              <a:avLst/>
              <a:gdLst>
                <a:gd name="T0" fmla="*/ 1 w 55"/>
                <a:gd name="T1" fmla="*/ 6 h 129"/>
                <a:gd name="T2" fmla="*/ 0 w 55"/>
                <a:gd name="T3" fmla="*/ 4 h 129"/>
                <a:gd name="T4" fmla="*/ 1 w 55"/>
                <a:gd name="T5" fmla="*/ 2 h 129"/>
                <a:gd name="T6" fmla="*/ 2 w 55"/>
                <a:gd name="T7" fmla="*/ 1 h 129"/>
                <a:gd name="T8" fmla="*/ 3 w 55"/>
                <a:gd name="T9" fmla="*/ 0 h 129"/>
                <a:gd name="T10" fmla="*/ 5 w 55"/>
                <a:gd name="T11" fmla="*/ 0 h 129"/>
                <a:gd name="T12" fmla="*/ 7 w 55"/>
                <a:gd name="T13" fmla="*/ 0 h 129"/>
                <a:gd name="T14" fmla="*/ 9 w 55"/>
                <a:gd name="T15" fmla="*/ 2 h 129"/>
                <a:gd name="T16" fmla="*/ 10 w 55"/>
                <a:gd name="T17" fmla="*/ 3 h 129"/>
                <a:gd name="T18" fmla="*/ 11 w 55"/>
                <a:gd name="T19" fmla="*/ 5 h 129"/>
                <a:gd name="T20" fmla="*/ 13 w 55"/>
                <a:gd name="T21" fmla="*/ 9 h 129"/>
                <a:gd name="T22" fmla="*/ 16 w 55"/>
                <a:gd name="T23" fmla="*/ 13 h 129"/>
                <a:gd name="T24" fmla="*/ 18 w 55"/>
                <a:gd name="T25" fmla="*/ 17 h 129"/>
                <a:gd name="T26" fmla="*/ 22 w 55"/>
                <a:gd name="T27" fmla="*/ 22 h 129"/>
                <a:gd name="T28" fmla="*/ 24 w 55"/>
                <a:gd name="T29" fmla="*/ 26 h 129"/>
                <a:gd name="T30" fmla="*/ 27 w 55"/>
                <a:gd name="T31" fmla="*/ 30 h 129"/>
                <a:gd name="T32" fmla="*/ 27 w 55"/>
                <a:gd name="T33" fmla="*/ 32 h 129"/>
                <a:gd name="T34" fmla="*/ 27 w 55"/>
                <a:gd name="T35" fmla="*/ 35 h 129"/>
                <a:gd name="T36" fmla="*/ 28 w 55"/>
                <a:gd name="T37" fmla="*/ 40 h 129"/>
                <a:gd name="T38" fmla="*/ 28 w 55"/>
                <a:gd name="T39" fmla="*/ 45 h 129"/>
                <a:gd name="T40" fmla="*/ 28 w 55"/>
                <a:gd name="T41" fmla="*/ 48 h 129"/>
                <a:gd name="T42" fmla="*/ 28 w 55"/>
                <a:gd name="T43" fmla="*/ 50 h 129"/>
                <a:gd name="T44" fmla="*/ 28 w 55"/>
                <a:gd name="T45" fmla="*/ 51 h 129"/>
                <a:gd name="T46" fmla="*/ 27 w 55"/>
                <a:gd name="T47" fmla="*/ 53 h 129"/>
                <a:gd name="T48" fmla="*/ 26 w 55"/>
                <a:gd name="T49" fmla="*/ 54 h 129"/>
                <a:gd name="T50" fmla="*/ 24 w 55"/>
                <a:gd name="T51" fmla="*/ 57 h 129"/>
                <a:gd name="T52" fmla="*/ 21 w 55"/>
                <a:gd name="T53" fmla="*/ 60 h 129"/>
                <a:gd name="T54" fmla="*/ 18 w 55"/>
                <a:gd name="T55" fmla="*/ 64 h 129"/>
                <a:gd name="T56" fmla="*/ 16 w 55"/>
                <a:gd name="T57" fmla="*/ 64 h 129"/>
                <a:gd name="T58" fmla="*/ 14 w 55"/>
                <a:gd name="T59" fmla="*/ 63 h 129"/>
                <a:gd name="T60" fmla="*/ 14 w 55"/>
                <a:gd name="T61" fmla="*/ 61 h 129"/>
                <a:gd name="T62" fmla="*/ 15 w 55"/>
                <a:gd name="T63" fmla="*/ 60 h 129"/>
                <a:gd name="T64" fmla="*/ 15 w 55"/>
                <a:gd name="T65" fmla="*/ 58 h 129"/>
                <a:gd name="T66" fmla="*/ 16 w 55"/>
                <a:gd name="T67" fmla="*/ 56 h 129"/>
                <a:gd name="T68" fmla="*/ 16 w 55"/>
                <a:gd name="T69" fmla="*/ 54 h 129"/>
                <a:gd name="T70" fmla="*/ 17 w 55"/>
                <a:gd name="T71" fmla="*/ 52 h 129"/>
                <a:gd name="T72" fmla="*/ 17 w 55"/>
                <a:gd name="T73" fmla="*/ 50 h 129"/>
                <a:gd name="T74" fmla="*/ 17 w 55"/>
                <a:gd name="T75" fmla="*/ 48 h 129"/>
                <a:gd name="T76" fmla="*/ 16 w 55"/>
                <a:gd name="T77" fmla="*/ 44 h 129"/>
                <a:gd name="T78" fmla="*/ 14 w 55"/>
                <a:gd name="T79" fmla="*/ 40 h 129"/>
                <a:gd name="T80" fmla="*/ 13 w 55"/>
                <a:gd name="T81" fmla="*/ 36 h 129"/>
                <a:gd name="T82" fmla="*/ 10 w 55"/>
                <a:gd name="T83" fmla="*/ 33 h 129"/>
                <a:gd name="T84" fmla="*/ 8 w 55"/>
                <a:gd name="T85" fmla="*/ 28 h 129"/>
                <a:gd name="T86" fmla="*/ 5 w 55"/>
                <a:gd name="T87" fmla="*/ 23 h 129"/>
                <a:gd name="T88" fmla="*/ 3 w 55"/>
                <a:gd name="T89" fmla="*/ 20 h 129"/>
                <a:gd name="T90" fmla="*/ 3 w 55"/>
                <a:gd name="T91" fmla="*/ 17 h 129"/>
                <a:gd name="T92" fmla="*/ 2 w 55"/>
                <a:gd name="T93" fmla="*/ 13 h 129"/>
                <a:gd name="T94" fmla="*/ 1 w 55"/>
                <a:gd name="T95" fmla="*/ 9 h 129"/>
                <a:gd name="T96" fmla="*/ 1 w 55"/>
                <a:gd name="T97" fmla="*/ 6 h 12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55" h="129">
                  <a:moveTo>
                    <a:pt x="1" y="13"/>
                  </a:moveTo>
                  <a:lnTo>
                    <a:pt x="0" y="8"/>
                  </a:lnTo>
                  <a:lnTo>
                    <a:pt x="1" y="5"/>
                  </a:lnTo>
                  <a:lnTo>
                    <a:pt x="3" y="3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3" y="1"/>
                  </a:lnTo>
                  <a:lnTo>
                    <a:pt x="17" y="4"/>
                  </a:lnTo>
                  <a:lnTo>
                    <a:pt x="19" y="7"/>
                  </a:lnTo>
                  <a:lnTo>
                    <a:pt x="21" y="11"/>
                  </a:lnTo>
                  <a:lnTo>
                    <a:pt x="25" y="18"/>
                  </a:lnTo>
                  <a:lnTo>
                    <a:pt x="31" y="26"/>
                  </a:lnTo>
                  <a:lnTo>
                    <a:pt x="36" y="35"/>
                  </a:lnTo>
                  <a:lnTo>
                    <a:pt x="43" y="45"/>
                  </a:lnTo>
                  <a:lnTo>
                    <a:pt x="48" y="53"/>
                  </a:lnTo>
                  <a:lnTo>
                    <a:pt x="53" y="60"/>
                  </a:lnTo>
                  <a:lnTo>
                    <a:pt x="54" y="64"/>
                  </a:lnTo>
                  <a:lnTo>
                    <a:pt x="54" y="70"/>
                  </a:lnTo>
                  <a:lnTo>
                    <a:pt x="55" y="81"/>
                  </a:lnTo>
                  <a:lnTo>
                    <a:pt x="55" y="90"/>
                  </a:lnTo>
                  <a:lnTo>
                    <a:pt x="55" y="97"/>
                  </a:lnTo>
                  <a:lnTo>
                    <a:pt x="55" y="100"/>
                  </a:lnTo>
                  <a:lnTo>
                    <a:pt x="55" y="103"/>
                  </a:lnTo>
                  <a:lnTo>
                    <a:pt x="54" y="106"/>
                  </a:lnTo>
                  <a:lnTo>
                    <a:pt x="51" y="108"/>
                  </a:lnTo>
                  <a:lnTo>
                    <a:pt x="48" y="114"/>
                  </a:lnTo>
                  <a:lnTo>
                    <a:pt x="42" y="121"/>
                  </a:lnTo>
                  <a:lnTo>
                    <a:pt x="36" y="128"/>
                  </a:lnTo>
                  <a:lnTo>
                    <a:pt x="31" y="129"/>
                  </a:lnTo>
                  <a:lnTo>
                    <a:pt x="28" y="127"/>
                  </a:lnTo>
                  <a:lnTo>
                    <a:pt x="28" y="123"/>
                  </a:lnTo>
                  <a:lnTo>
                    <a:pt x="30" y="120"/>
                  </a:lnTo>
                  <a:lnTo>
                    <a:pt x="30" y="117"/>
                  </a:lnTo>
                  <a:lnTo>
                    <a:pt x="31" y="113"/>
                  </a:lnTo>
                  <a:lnTo>
                    <a:pt x="32" y="108"/>
                  </a:lnTo>
                  <a:lnTo>
                    <a:pt x="34" y="104"/>
                  </a:lnTo>
                  <a:lnTo>
                    <a:pt x="34" y="100"/>
                  </a:lnTo>
                  <a:lnTo>
                    <a:pt x="33" y="96"/>
                  </a:lnTo>
                  <a:lnTo>
                    <a:pt x="31" y="88"/>
                  </a:lnTo>
                  <a:lnTo>
                    <a:pt x="28" y="80"/>
                  </a:lnTo>
                  <a:lnTo>
                    <a:pt x="25" y="73"/>
                  </a:lnTo>
                  <a:lnTo>
                    <a:pt x="20" y="66"/>
                  </a:lnTo>
                  <a:lnTo>
                    <a:pt x="15" y="57"/>
                  </a:lnTo>
                  <a:lnTo>
                    <a:pt x="10" y="47"/>
                  </a:lnTo>
                  <a:lnTo>
                    <a:pt x="6" y="41"/>
                  </a:lnTo>
                  <a:lnTo>
                    <a:pt x="5" y="34"/>
                  </a:lnTo>
                  <a:lnTo>
                    <a:pt x="4" y="26"/>
                  </a:lnTo>
                  <a:lnTo>
                    <a:pt x="2" y="18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rgbClr val="C19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45" name="Freeform 45"/>
            <p:cNvSpPr>
              <a:spLocks/>
            </p:cNvSpPr>
            <p:nvPr/>
          </p:nvSpPr>
          <p:spPr bwMode="auto">
            <a:xfrm>
              <a:off x="857" y="2547"/>
              <a:ext cx="10" cy="9"/>
            </a:xfrm>
            <a:custGeom>
              <a:avLst/>
              <a:gdLst>
                <a:gd name="T0" fmla="*/ 6 w 19"/>
                <a:gd name="T1" fmla="*/ 9 h 20"/>
                <a:gd name="T2" fmla="*/ 8 w 19"/>
                <a:gd name="T3" fmla="*/ 8 h 20"/>
                <a:gd name="T4" fmla="*/ 9 w 19"/>
                <a:gd name="T5" fmla="*/ 7 h 20"/>
                <a:gd name="T6" fmla="*/ 10 w 19"/>
                <a:gd name="T7" fmla="*/ 5 h 20"/>
                <a:gd name="T8" fmla="*/ 10 w 19"/>
                <a:gd name="T9" fmla="*/ 3 h 20"/>
                <a:gd name="T10" fmla="*/ 9 w 19"/>
                <a:gd name="T11" fmla="*/ 2 h 20"/>
                <a:gd name="T12" fmla="*/ 8 w 19"/>
                <a:gd name="T13" fmla="*/ 0 h 20"/>
                <a:gd name="T14" fmla="*/ 6 w 19"/>
                <a:gd name="T15" fmla="*/ 0 h 20"/>
                <a:gd name="T16" fmla="*/ 3 w 19"/>
                <a:gd name="T17" fmla="*/ 0 h 20"/>
                <a:gd name="T18" fmla="*/ 2 w 19"/>
                <a:gd name="T19" fmla="*/ 1 h 20"/>
                <a:gd name="T20" fmla="*/ 1 w 19"/>
                <a:gd name="T21" fmla="*/ 3 h 20"/>
                <a:gd name="T22" fmla="*/ 0 w 19"/>
                <a:gd name="T23" fmla="*/ 4 h 20"/>
                <a:gd name="T24" fmla="*/ 1 w 19"/>
                <a:gd name="T25" fmla="*/ 6 h 20"/>
                <a:gd name="T26" fmla="*/ 1 w 19"/>
                <a:gd name="T27" fmla="*/ 7 h 20"/>
                <a:gd name="T28" fmla="*/ 3 w 19"/>
                <a:gd name="T29" fmla="*/ 9 h 20"/>
                <a:gd name="T30" fmla="*/ 5 w 19"/>
                <a:gd name="T31" fmla="*/ 9 h 20"/>
                <a:gd name="T32" fmla="*/ 6 w 19"/>
                <a:gd name="T33" fmla="*/ 9 h 2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9" h="20">
                  <a:moveTo>
                    <a:pt x="12" y="20"/>
                  </a:moveTo>
                  <a:lnTo>
                    <a:pt x="16" y="18"/>
                  </a:lnTo>
                  <a:lnTo>
                    <a:pt x="18" y="15"/>
                  </a:lnTo>
                  <a:lnTo>
                    <a:pt x="19" y="12"/>
                  </a:lnTo>
                  <a:lnTo>
                    <a:pt x="19" y="7"/>
                  </a:lnTo>
                  <a:lnTo>
                    <a:pt x="17" y="4"/>
                  </a:lnTo>
                  <a:lnTo>
                    <a:pt x="15" y="1"/>
                  </a:lnTo>
                  <a:lnTo>
                    <a:pt x="11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9"/>
                  </a:lnTo>
                  <a:lnTo>
                    <a:pt x="1" y="13"/>
                  </a:lnTo>
                  <a:lnTo>
                    <a:pt x="2" y="16"/>
                  </a:lnTo>
                  <a:lnTo>
                    <a:pt x="5" y="19"/>
                  </a:lnTo>
                  <a:lnTo>
                    <a:pt x="9" y="20"/>
                  </a:lnTo>
                  <a:lnTo>
                    <a:pt x="12" y="20"/>
                  </a:lnTo>
                  <a:close/>
                </a:path>
              </a:pathLst>
            </a:custGeom>
            <a:solidFill>
              <a:srgbClr val="C19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46" name="Freeform 46"/>
            <p:cNvSpPr>
              <a:spLocks/>
            </p:cNvSpPr>
            <p:nvPr/>
          </p:nvSpPr>
          <p:spPr bwMode="auto">
            <a:xfrm>
              <a:off x="844" y="2365"/>
              <a:ext cx="98" cy="192"/>
            </a:xfrm>
            <a:custGeom>
              <a:avLst/>
              <a:gdLst>
                <a:gd name="T0" fmla="*/ 1 w 196"/>
                <a:gd name="T1" fmla="*/ 117 h 383"/>
                <a:gd name="T2" fmla="*/ 2 w 196"/>
                <a:gd name="T3" fmla="*/ 96 h 383"/>
                <a:gd name="T4" fmla="*/ 1 w 196"/>
                <a:gd name="T5" fmla="*/ 86 h 383"/>
                <a:gd name="T6" fmla="*/ 3 w 196"/>
                <a:gd name="T7" fmla="*/ 81 h 383"/>
                <a:gd name="T8" fmla="*/ 6 w 196"/>
                <a:gd name="T9" fmla="*/ 77 h 383"/>
                <a:gd name="T10" fmla="*/ 11 w 196"/>
                <a:gd name="T11" fmla="*/ 70 h 383"/>
                <a:gd name="T12" fmla="*/ 18 w 196"/>
                <a:gd name="T13" fmla="*/ 62 h 383"/>
                <a:gd name="T14" fmla="*/ 23 w 196"/>
                <a:gd name="T15" fmla="*/ 54 h 383"/>
                <a:gd name="T16" fmla="*/ 29 w 196"/>
                <a:gd name="T17" fmla="*/ 48 h 383"/>
                <a:gd name="T18" fmla="*/ 39 w 196"/>
                <a:gd name="T19" fmla="*/ 36 h 383"/>
                <a:gd name="T20" fmla="*/ 53 w 196"/>
                <a:gd name="T21" fmla="*/ 22 h 383"/>
                <a:gd name="T22" fmla="*/ 63 w 196"/>
                <a:gd name="T23" fmla="*/ 11 h 383"/>
                <a:gd name="T24" fmla="*/ 72 w 196"/>
                <a:gd name="T25" fmla="*/ 2 h 383"/>
                <a:gd name="T26" fmla="*/ 86 w 196"/>
                <a:gd name="T27" fmla="*/ 1 h 383"/>
                <a:gd name="T28" fmla="*/ 96 w 196"/>
                <a:gd name="T29" fmla="*/ 10 h 383"/>
                <a:gd name="T30" fmla="*/ 97 w 196"/>
                <a:gd name="T31" fmla="*/ 24 h 383"/>
                <a:gd name="T32" fmla="*/ 90 w 196"/>
                <a:gd name="T33" fmla="*/ 35 h 383"/>
                <a:gd name="T34" fmla="*/ 84 w 196"/>
                <a:gd name="T35" fmla="*/ 41 h 383"/>
                <a:gd name="T36" fmla="*/ 77 w 196"/>
                <a:gd name="T37" fmla="*/ 47 h 383"/>
                <a:gd name="T38" fmla="*/ 69 w 196"/>
                <a:gd name="T39" fmla="*/ 54 h 383"/>
                <a:gd name="T40" fmla="*/ 60 w 196"/>
                <a:gd name="T41" fmla="*/ 63 h 383"/>
                <a:gd name="T42" fmla="*/ 50 w 196"/>
                <a:gd name="T43" fmla="*/ 73 h 383"/>
                <a:gd name="T44" fmla="*/ 40 w 196"/>
                <a:gd name="T45" fmla="*/ 82 h 383"/>
                <a:gd name="T46" fmla="*/ 33 w 196"/>
                <a:gd name="T47" fmla="*/ 88 h 383"/>
                <a:gd name="T48" fmla="*/ 29 w 196"/>
                <a:gd name="T49" fmla="*/ 91 h 383"/>
                <a:gd name="T50" fmla="*/ 27 w 196"/>
                <a:gd name="T51" fmla="*/ 94 h 383"/>
                <a:gd name="T52" fmla="*/ 28 w 196"/>
                <a:gd name="T53" fmla="*/ 100 h 383"/>
                <a:gd name="T54" fmla="*/ 28 w 196"/>
                <a:gd name="T55" fmla="*/ 114 h 383"/>
                <a:gd name="T56" fmla="*/ 26 w 196"/>
                <a:gd name="T57" fmla="*/ 135 h 383"/>
                <a:gd name="T58" fmla="*/ 24 w 196"/>
                <a:gd name="T59" fmla="*/ 161 h 383"/>
                <a:gd name="T60" fmla="*/ 24 w 196"/>
                <a:gd name="T61" fmla="*/ 176 h 383"/>
                <a:gd name="T62" fmla="*/ 24 w 196"/>
                <a:gd name="T63" fmla="*/ 184 h 383"/>
                <a:gd name="T64" fmla="*/ 24 w 196"/>
                <a:gd name="T65" fmla="*/ 187 h 383"/>
                <a:gd name="T66" fmla="*/ 23 w 196"/>
                <a:gd name="T67" fmla="*/ 189 h 383"/>
                <a:gd name="T68" fmla="*/ 21 w 196"/>
                <a:gd name="T69" fmla="*/ 191 h 383"/>
                <a:gd name="T70" fmla="*/ 18 w 196"/>
                <a:gd name="T71" fmla="*/ 192 h 383"/>
                <a:gd name="T72" fmla="*/ 15 w 196"/>
                <a:gd name="T73" fmla="*/ 190 h 383"/>
                <a:gd name="T74" fmla="*/ 14 w 196"/>
                <a:gd name="T75" fmla="*/ 188 h 383"/>
                <a:gd name="T76" fmla="*/ 12 w 196"/>
                <a:gd name="T77" fmla="*/ 181 h 383"/>
                <a:gd name="T78" fmla="*/ 3 w 196"/>
                <a:gd name="T79" fmla="*/ 148 h 38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96" h="383">
                  <a:moveTo>
                    <a:pt x="0" y="249"/>
                  </a:moveTo>
                  <a:lnTo>
                    <a:pt x="1" y="233"/>
                  </a:lnTo>
                  <a:lnTo>
                    <a:pt x="2" y="211"/>
                  </a:lnTo>
                  <a:lnTo>
                    <a:pt x="4" y="191"/>
                  </a:lnTo>
                  <a:lnTo>
                    <a:pt x="2" y="178"/>
                  </a:lnTo>
                  <a:lnTo>
                    <a:pt x="2" y="172"/>
                  </a:lnTo>
                  <a:lnTo>
                    <a:pt x="2" y="168"/>
                  </a:lnTo>
                  <a:lnTo>
                    <a:pt x="5" y="162"/>
                  </a:lnTo>
                  <a:lnTo>
                    <a:pt x="8" y="157"/>
                  </a:lnTo>
                  <a:lnTo>
                    <a:pt x="12" y="154"/>
                  </a:lnTo>
                  <a:lnTo>
                    <a:pt x="16" y="148"/>
                  </a:lnTo>
                  <a:lnTo>
                    <a:pt x="22" y="140"/>
                  </a:lnTo>
                  <a:lnTo>
                    <a:pt x="28" y="131"/>
                  </a:lnTo>
                  <a:lnTo>
                    <a:pt x="35" y="123"/>
                  </a:lnTo>
                  <a:lnTo>
                    <a:pt x="42" y="115"/>
                  </a:lnTo>
                  <a:lnTo>
                    <a:pt x="46" y="107"/>
                  </a:lnTo>
                  <a:lnTo>
                    <a:pt x="51" y="102"/>
                  </a:lnTo>
                  <a:lnTo>
                    <a:pt x="57" y="95"/>
                  </a:lnTo>
                  <a:lnTo>
                    <a:pt x="66" y="85"/>
                  </a:lnTo>
                  <a:lnTo>
                    <a:pt x="78" y="71"/>
                  </a:lnTo>
                  <a:lnTo>
                    <a:pt x="92" y="57"/>
                  </a:lnTo>
                  <a:lnTo>
                    <a:pt x="105" y="43"/>
                  </a:lnTo>
                  <a:lnTo>
                    <a:pt x="116" y="31"/>
                  </a:lnTo>
                  <a:lnTo>
                    <a:pt x="126" y="22"/>
                  </a:lnTo>
                  <a:lnTo>
                    <a:pt x="130" y="16"/>
                  </a:lnTo>
                  <a:lnTo>
                    <a:pt x="144" y="4"/>
                  </a:lnTo>
                  <a:lnTo>
                    <a:pt x="159" y="0"/>
                  </a:lnTo>
                  <a:lnTo>
                    <a:pt x="172" y="2"/>
                  </a:lnTo>
                  <a:lnTo>
                    <a:pt x="183" y="9"/>
                  </a:lnTo>
                  <a:lnTo>
                    <a:pt x="191" y="19"/>
                  </a:lnTo>
                  <a:lnTo>
                    <a:pt x="196" y="33"/>
                  </a:lnTo>
                  <a:lnTo>
                    <a:pt x="194" y="48"/>
                  </a:lnTo>
                  <a:lnTo>
                    <a:pt x="186" y="63"/>
                  </a:lnTo>
                  <a:lnTo>
                    <a:pt x="180" y="70"/>
                  </a:lnTo>
                  <a:lnTo>
                    <a:pt x="174" y="76"/>
                  </a:lnTo>
                  <a:lnTo>
                    <a:pt x="167" y="81"/>
                  </a:lnTo>
                  <a:lnTo>
                    <a:pt x="161" y="87"/>
                  </a:lnTo>
                  <a:lnTo>
                    <a:pt x="153" y="93"/>
                  </a:lnTo>
                  <a:lnTo>
                    <a:pt x="145" y="99"/>
                  </a:lnTo>
                  <a:lnTo>
                    <a:pt x="137" y="107"/>
                  </a:lnTo>
                  <a:lnTo>
                    <a:pt x="129" y="115"/>
                  </a:lnTo>
                  <a:lnTo>
                    <a:pt x="120" y="125"/>
                  </a:lnTo>
                  <a:lnTo>
                    <a:pt x="110" y="134"/>
                  </a:lnTo>
                  <a:lnTo>
                    <a:pt x="99" y="145"/>
                  </a:lnTo>
                  <a:lnTo>
                    <a:pt x="89" y="154"/>
                  </a:lnTo>
                  <a:lnTo>
                    <a:pt x="80" y="163"/>
                  </a:lnTo>
                  <a:lnTo>
                    <a:pt x="71" y="170"/>
                  </a:lnTo>
                  <a:lnTo>
                    <a:pt x="65" y="175"/>
                  </a:lnTo>
                  <a:lnTo>
                    <a:pt x="61" y="178"/>
                  </a:lnTo>
                  <a:lnTo>
                    <a:pt x="58" y="182"/>
                  </a:lnTo>
                  <a:lnTo>
                    <a:pt x="55" y="185"/>
                  </a:lnTo>
                  <a:lnTo>
                    <a:pt x="54" y="188"/>
                  </a:lnTo>
                  <a:lnTo>
                    <a:pt x="54" y="193"/>
                  </a:lnTo>
                  <a:lnTo>
                    <a:pt x="55" y="200"/>
                  </a:lnTo>
                  <a:lnTo>
                    <a:pt x="57" y="211"/>
                  </a:lnTo>
                  <a:lnTo>
                    <a:pt x="55" y="228"/>
                  </a:lnTo>
                  <a:lnTo>
                    <a:pt x="53" y="246"/>
                  </a:lnTo>
                  <a:lnTo>
                    <a:pt x="51" y="269"/>
                  </a:lnTo>
                  <a:lnTo>
                    <a:pt x="48" y="296"/>
                  </a:lnTo>
                  <a:lnTo>
                    <a:pt x="47" y="322"/>
                  </a:lnTo>
                  <a:lnTo>
                    <a:pt x="47" y="345"/>
                  </a:lnTo>
                  <a:lnTo>
                    <a:pt x="48" y="352"/>
                  </a:lnTo>
                  <a:lnTo>
                    <a:pt x="48" y="360"/>
                  </a:lnTo>
                  <a:lnTo>
                    <a:pt x="48" y="367"/>
                  </a:lnTo>
                  <a:lnTo>
                    <a:pt x="48" y="371"/>
                  </a:lnTo>
                  <a:lnTo>
                    <a:pt x="48" y="374"/>
                  </a:lnTo>
                  <a:lnTo>
                    <a:pt x="47" y="375"/>
                  </a:lnTo>
                  <a:lnTo>
                    <a:pt x="46" y="377"/>
                  </a:lnTo>
                  <a:lnTo>
                    <a:pt x="45" y="380"/>
                  </a:lnTo>
                  <a:lnTo>
                    <a:pt x="42" y="382"/>
                  </a:lnTo>
                  <a:lnTo>
                    <a:pt x="38" y="383"/>
                  </a:lnTo>
                  <a:lnTo>
                    <a:pt x="35" y="383"/>
                  </a:lnTo>
                  <a:lnTo>
                    <a:pt x="31" y="381"/>
                  </a:lnTo>
                  <a:lnTo>
                    <a:pt x="30" y="380"/>
                  </a:lnTo>
                  <a:lnTo>
                    <a:pt x="29" y="378"/>
                  </a:lnTo>
                  <a:lnTo>
                    <a:pt x="28" y="376"/>
                  </a:lnTo>
                  <a:lnTo>
                    <a:pt x="28" y="375"/>
                  </a:lnTo>
                  <a:lnTo>
                    <a:pt x="23" y="362"/>
                  </a:lnTo>
                  <a:lnTo>
                    <a:pt x="15" y="334"/>
                  </a:lnTo>
                  <a:lnTo>
                    <a:pt x="6" y="296"/>
                  </a:lnTo>
                  <a:lnTo>
                    <a:pt x="0" y="249"/>
                  </a:lnTo>
                  <a:close/>
                </a:path>
              </a:pathLst>
            </a:custGeom>
            <a:solidFill>
              <a:srgbClr val="C19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47" name="Freeform 47"/>
            <p:cNvSpPr>
              <a:spLocks/>
            </p:cNvSpPr>
            <p:nvPr/>
          </p:nvSpPr>
          <p:spPr bwMode="auto">
            <a:xfrm>
              <a:off x="858" y="2547"/>
              <a:ext cx="10" cy="9"/>
            </a:xfrm>
            <a:custGeom>
              <a:avLst/>
              <a:gdLst>
                <a:gd name="T0" fmla="*/ 2 w 19"/>
                <a:gd name="T1" fmla="*/ 8 h 20"/>
                <a:gd name="T2" fmla="*/ 4 w 19"/>
                <a:gd name="T3" fmla="*/ 9 h 20"/>
                <a:gd name="T4" fmla="*/ 5 w 19"/>
                <a:gd name="T5" fmla="*/ 9 h 20"/>
                <a:gd name="T6" fmla="*/ 7 w 19"/>
                <a:gd name="T7" fmla="*/ 9 h 20"/>
                <a:gd name="T8" fmla="*/ 9 w 19"/>
                <a:gd name="T9" fmla="*/ 7 h 20"/>
                <a:gd name="T10" fmla="*/ 10 w 19"/>
                <a:gd name="T11" fmla="*/ 6 h 20"/>
                <a:gd name="T12" fmla="*/ 10 w 19"/>
                <a:gd name="T13" fmla="*/ 4 h 20"/>
                <a:gd name="T14" fmla="*/ 9 w 19"/>
                <a:gd name="T15" fmla="*/ 3 h 20"/>
                <a:gd name="T16" fmla="*/ 8 w 19"/>
                <a:gd name="T17" fmla="*/ 1 h 20"/>
                <a:gd name="T18" fmla="*/ 6 w 19"/>
                <a:gd name="T19" fmla="*/ 0 h 20"/>
                <a:gd name="T20" fmla="*/ 4 w 19"/>
                <a:gd name="T21" fmla="*/ 0 h 20"/>
                <a:gd name="T22" fmla="*/ 2 w 19"/>
                <a:gd name="T23" fmla="*/ 0 h 20"/>
                <a:gd name="T24" fmla="*/ 1 w 19"/>
                <a:gd name="T25" fmla="*/ 2 h 20"/>
                <a:gd name="T26" fmla="*/ 0 w 19"/>
                <a:gd name="T27" fmla="*/ 3 h 20"/>
                <a:gd name="T28" fmla="*/ 0 w 19"/>
                <a:gd name="T29" fmla="*/ 5 h 20"/>
                <a:gd name="T30" fmla="*/ 1 w 19"/>
                <a:gd name="T31" fmla="*/ 6 h 20"/>
                <a:gd name="T32" fmla="*/ 2 w 19"/>
                <a:gd name="T33" fmla="*/ 8 h 2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9" h="20">
                  <a:moveTo>
                    <a:pt x="3" y="18"/>
                  </a:moveTo>
                  <a:lnTo>
                    <a:pt x="7" y="20"/>
                  </a:lnTo>
                  <a:lnTo>
                    <a:pt x="10" y="20"/>
                  </a:lnTo>
                  <a:lnTo>
                    <a:pt x="14" y="19"/>
                  </a:lnTo>
                  <a:lnTo>
                    <a:pt x="17" y="16"/>
                  </a:lnTo>
                  <a:lnTo>
                    <a:pt x="19" y="13"/>
                  </a:lnTo>
                  <a:lnTo>
                    <a:pt x="19" y="9"/>
                  </a:lnTo>
                  <a:lnTo>
                    <a:pt x="17" y="6"/>
                  </a:lnTo>
                  <a:lnTo>
                    <a:pt x="15" y="3"/>
                  </a:lnTo>
                  <a:lnTo>
                    <a:pt x="11" y="0"/>
                  </a:lnTo>
                  <a:lnTo>
                    <a:pt x="8" y="0"/>
                  </a:lnTo>
                  <a:lnTo>
                    <a:pt x="4" y="1"/>
                  </a:lnTo>
                  <a:lnTo>
                    <a:pt x="2" y="4"/>
                  </a:lnTo>
                  <a:lnTo>
                    <a:pt x="0" y="7"/>
                  </a:lnTo>
                  <a:lnTo>
                    <a:pt x="0" y="11"/>
                  </a:lnTo>
                  <a:lnTo>
                    <a:pt x="1" y="14"/>
                  </a:lnTo>
                  <a:lnTo>
                    <a:pt x="3" y="18"/>
                  </a:lnTo>
                  <a:close/>
                </a:path>
              </a:pathLst>
            </a:custGeom>
            <a:solidFill>
              <a:srgbClr val="C19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48" name="Freeform 48"/>
            <p:cNvSpPr>
              <a:spLocks/>
            </p:cNvSpPr>
            <p:nvPr/>
          </p:nvSpPr>
          <p:spPr bwMode="auto">
            <a:xfrm>
              <a:off x="915" y="2380"/>
              <a:ext cx="10" cy="10"/>
            </a:xfrm>
            <a:custGeom>
              <a:avLst/>
              <a:gdLst>
                <a:gd name="T0" fmla="*/ 2 w 19"/>
                <a:gd name="T1" fmla="*/ 9 h 18"/>
                <a:gd name="T2" fmla="*/ 4 w 19"/>
                <a:gd name="T3" fmla="*/ 10 h 18"/>
                <a:gd name="T4" fmla="*/ 5 w 19"/>
                <a:gd name="T5" fmla="*/ 10 h 18"/>
                <a:gd name="T6" fmla="*/ 7 w 19"/>
                <a:gd name="T7" fmla="*/ 9 h 18"/>
                <a:gd name="T8" fmla="*/ 9 w 19"/>
                <a:gd name="T9" fmla="*/ 8 h 18"/>
                <a:gd name="T10" fmla="*/ 10 w 19"/>
                <a:gd name="T11" fmla="*/ 6 h 18"/>
                <a:gd name="T12" fmla="*/ 10 w 19"/>
                <a:gd name="T13" fmla="*/ 4 h 18"/>
                <a:gd name="T14" fmla="*/ 9 w 19"/>
                <a:gd name="T15" fmla="*/ 2 h 18"/>
                <a:gd name="T16" fmla="*/ 8 w 19"/>
                <a:gd name="T17" fmla="*/ 1 h 18"/>
                <a:gd name="T18" fmla="*/ 6 w 19"/>
                <a:gd name="T19" fmla="*/ 0 h 18"/>
                <a:gd name="T20" fmla="*/ 5 w 19"/>
                <a:gd name="T21" fmla="*/ 0 h 18"/>
                <a:gd name="T22" fmla="*/ 3 w 19"/>
                <a:gd name="T23" fmla="*/ 1 h 18"/>
                <a:gd name="T24" fmla="*/ 1 w 19"/>
                <a:gd name="T25" fmla="*/ 2 h 18"/>
                <a:gd name="T26" fmla="*/ 0 w 19"/>
                <a:gd name="T27" fmla="*/ 4 h 18"/>
                <a:gd name="T28" fmla="*/ 0 w 19"/>
                <a:gd name="T29" fmla="*/ 6 h 18"/>
                <a:gd name="T30" fmla="*/ 1 w 19"/>
                <a:gd name="T31" fmla="*/ 7 h 18"/>
                <a:gd name="T32" fmla="*/ 2 w 19"/>
                <a:gd name="T33" fmla="*/ 9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9" h="18">
                  <a:moveTo>
                    <a:pt x="3" y="17"/>
                  </a:moveTo>
                  <a:lnTo>
                    <a:pt x="7" y="18"/>
                  </a:lnTo>
                  <a:lnTo>
                    <a:pt x="10" y="18"/>
                  </a:lnTo>
                  <a:lnTo>
                    <a:pt x="14" y="17"/>
                  </a:lnTo>
                  <a:lnTo>
                    <a:pt x="17" y="15"/>
                  </a:lnTo>
                  <a:lnTo>
                    <a:pt x="19" y="11"/>
                  </a:lnTo>
                  <a:lnTo>
                    <a:pt x="19" y="8"/>
                  </a:lnTo>
                  <a:lnTo>
                    <a:pt x="17" y="4"/>
                  </a:lnTo>
                  <a:lnTo>
                    <a:pt x="15" y="1"/>
                  </a:lnTo>
                  <a:lnTo>
                    <a:pt x="11" y="0"/>
                  </a:lnTo>
                  <a:lnTo>
                    <a:pt x="9" y="0"/>
                  </a:lnTo>
                  <a:lnTo>
                    <a:pt x="6" y="1"/>
                  </a:lnTo>
                  <a:lnTo>
                    <a:pt x="2" y="3"/>
                  </a:lnTo>
                  <a:lnTo>
                    <a:pt x="0" y="7"/>
                  </a:lnTo>
                  <a:lnTo>
                    <a:pt x="0" y="10"/>
                  </a:lnTo>
                  <a:lnTo>
                    <a:pt x="1" y="13"/>
                  </a:lnTo>
                  <a:lnTo>
                    <a:pt x="3" y="17"/>
                  </a:lnTo>
                  <a:close/>
                </a:path>
              </a:pathLst>
            </a:custGeom>
            <a:solidFill>
              <a:srgbClr val="C19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49" name="Freeform 49"/>
            <p:cNvSpPr>
              <a:spLocks/>
            </p:cNvSpPr>
            <p:nvPr/>
          </p:nvSpPr>
          <p:spPr bwMode="auto">
            <a:xfrm>
              <a:off x="833" y="2364"/>
              <a:ext cx="111" cy="170"/>
            </a:xfrm>
            <a:custGeom>
              <a:avLst/>
              <a:gdLst>
                <a:gd name="T0" fmla="*/ 91 w 224"/>
                <a:gd name="T1" fmla="*/ 52 h 340"/>
                <a:gd name="T2" fmla="*/ 98 w 224"/>
                <a:gd name="T3" fmla="*/ 42 h 340"/>
                <a:gd name="T4" fmla="*/ 105 w 224"/>
                <a:gd name="T5" fmla="*/ 33 h 340"/>
                <a:gd name="T6" fmla="*/ 110 w 224"/>
                <a:gd name="T7" fmla="*/ 25 h 340"/>
                <a:gd name="T8" fmla="*/ 110 w 224"/>
                <a:gd name="T9" fmla="*/ 12 h 340"/>
                <a:gd name="T10" fmla="*/ 101 w 224"/>
                <a:gd name="T11" fmla="*/ 2 h 340"/>
                <a:gd name="T12" fmla="*/ 88 w 224"/>
                <a:gd name="T13" fmla="*/ 0 h 340"/>
                <a:gd name="T14" fmla="*/ 76 w 224"/>
                <a:gd name="T15" fmla="*/ 5 h 340"/>
                <a:gd name="T16" fmla="*/ 70 w 224"/>
                <a:gd name="T17" fmla="*/ 14 h 340"/>
                <a:gd name="T18" fmla="*/ 58 w 224"/>
                <a:gd name="T19" fmla="*/ 25 h 340"/>
                <a:gd name="T20" fmla="*/ 45 w 224"/>
                <a:gd name="T21" fmla="*/ 38 h 340"/>
                <a:gd name="T22" fmla="*/ 34 w 224"/>
                <a:gd name="T23" fmla="*/ 48 h 340"/>
                <a:gd name="T24" fmla="*/ 30 w 224"/>
                <a:gd name="T25" fmla="*/ 54 h 340"/>
                <a:gd name="T26" fmla="*/ 24 w 224"/>
                <a:gd name="T27" fmla="*/ 62 h 340"/>
                <a:gd name="T28" fmla="*/ 16 w 224"/>
                <a:gd name="T29" fmla="*/ 72 h 340"/>
                <a:gd name="T30" fmla="*/ 10 w 224"/>
                <a:gd name="T31" fmla="*/ 79 h 340"/>
                <a:gd name="T32" fmla="*/ 7 w 224"/>
                <a:gd name="T33" fmla="*/ 89 h 340"/>
                <a:gd name="T34" fmla="*/ 6 w 224"/>
                <a:gd name="T35" fmla="*/ 109 h 340"/>
                <a:gd name="T36" fmla="*/ 1 w 224"/>
                <a:gd name="T37" fmla="*/ 120 h 340"/>
                <a:gd name="T38" fmla="*/ 0 w 224"/>
                <a:gd name="T39" fmla="*/ 132 h 340"/>
                <a:gd name="T40" fmla="*/ 3 w 224"/>
                <a:gd name="T41" fmla="*/ 140 h 340"/>
                <a:gd name="T42" fmla="*/ 4 w 224"/>
                <a:gd name="T43" fmla="*/ 147 h 340"/>
                <a:gd name="T44" fmla="*/ 9 w 224"/>
                <a:gd name="T45" fmla="*/ 149 h 340"/>
                <a:gd name="T46" fmla="*/ 14 w 224"/>
                <a:gd name="T47" fmla="*/ 152 h 340"/>
                <a:gd name="T48" fmla="*/ 15 w 224"/>
                <a:gd name="T49" fmla="*/ 158 h 340"/>
                <a:gd name="T50" fmla="*/ 17 w 224"/>
                <a:gd name="T51" fmla="*/ 166 h 340"/>
                <a:gd name="T52" fmla="*/ 20 w 224"/>
                <a:gd name="T53" fmla="*/ 167 h 340"/>
                <a:gd name="T54" fmla="*/ 26 w 224"/>
                <a:gd name="T55" fmla="*/ 167 h 340"/>
                <a:gd name="T56" fmla="*/ 30 w 224"/>
                <a:gd name="T57" fmla="*/ 167 h 340"/>
                <a:gd name="T58" fmla="*/ 34 w 224"/>
                <a:gd name="T59" fmla="*/ 169 h 340"/>
                <a:gd name="T60" fmla="*/ 37 w 224"/>
                <a:gd name="T61" fmla="*/ 166 h 340"/>
                <a:gd name="T62" fmla="*/ 37 w 224"/>
                <a:gd name="T63" fmla="*/ 156 h 340"/>
                <a:gd name="T64" fmla="*/ 39 w 224"/>
                <a:gd name="T65" fmla="*/ 152 h 340"/>
                <a:gd name="T66" fmla="*/ 43 w 224"/>
                <a:gd name="T67" fmla="*/ 149 h 340"/>
                <a:gd name="T68" fmla="*/ 44 w 224"/>
                <a:gd name="T69" fmla="*/ 143 h 340"/>
                <a:gd name="T70" fmla="*/ 44 w 224"/>
                <a:gd name="T71" fmla="*/ 136 h 340"/>
                <a:gd name="T72" fmla="*/ 45 w 224"/>
                <a:gd name="T73" fmla="*/ 129 h 340"/>
                <a:gd name="T74" fmla="*/ 45 w 224"/>
                <a:gd name="T75" fmla="*/ 119 h 340"/>
                <a:gd name="T76" fmla="*/ 45 w 224"/>
                <a:gd name="T77" fmla="*/ 107 h 340"/>
                <a:gd name="T78" fmla="*/ 46 w 224"/>
                <a:gd name="T79" fmla="*/ 95 h 340"/>
                <a:gd name="T80" fmla="*/ 54 w 224"/>
                <a:gd name="T81" fmla="*/ 87 h 340"/>
                <a:gd name="T82" fmla="*/ 63 w 224"/>
                <a:gd name="T83" fmla="*/ 79 h 340"/>
                <a:gd name="T84" fmla="*/ 76 w 224"/>
                <a:gd name="T85" fmla="*/ 69 h 340"/>
                <a:gd name="T86" fmla="*/ 86 w 224"/>
                <a:gd name="T87" fmla="*/ 59 h 34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224" h="340">
                  <a:moveTo>
                    <a:pt x="180" y="110"/>
                  </a:moveTo>
                  <a:lnTo>
                    <a:pt x="184" y="103"/>
                  </a:lnTo>
                  <a:lnTo>
                    <a:pt x="190" y="94"/>
                  </a:lnTo>
                  <a:lnTo>
                    <a:pt x="197" y="84"/>
                  </a:lnTo>
                  <a:lnTo>
                    <a:pt x="204" y="75"/>
                  </a:lnTo>
                  <a:lnTo>
                    <a:pt x="211" y="66"/>
                  </a:lnTo>
                  <a:lnTo>
                    <a:pt x="218" y="57"/>
                  </a:lnTo>
                  <a:lnTo>
                    <a:pt x="221" y="49"/>
                  </a:lnTo>
                  <a:lnTo>
                    <a:pt x="224" y="42"/>
                  </a:lnTo>
                  <a:lnTo>
                    <a:pt x="222" y="23"/>
                  </a:lnTo>
                  <a:lnTo>
                    <a:pt x="215" y="11"/>
                  </a:lnTo>
                  <a:lnTo>
                    <a:pt x="204" y="3"/>
                  </a:lnTo>
                  <a:lnTo>
                    <a:pt x="191" y="0"/>
                  </a:lnTo>
                  <a:lnTo>
                    <a:pt x="177" y="0"/>
                  </a:lnTo>
                  <a:lnTo>
                    <a:pt x="165" y="5"/>
                  </a:lnTo>
                  <a:lnTo>
                    <a:pt x="154" y="10"/>
                  </a:lnTo>
                  <a:lnTo>
                    <a:pt x="149" y="17"/>
                  </a:lnTo>
                  <a:lnTo>
                    <a:pt x="142" y="27"/>
                  </a:lnTo>
                  <a:lnTo>
                    <a:pt x="130" y="38"/>
                  </a:lnTo>
                  <a:lnTo>
                    <a:pt x="118" y="50"/>
                  </a:lnTo>
                  <a:lnTo>
                    <a:pt x="104" y="63"/>
                  </a:lnTo>
                  <a:lnTo>
                    <a:pt x="90" y="75"/>
                  </a:lnTo>
                  <a:lnTo>
                    <a:pt x="77" y="86"/>
                  </a:lnTo>
                  <a:lnTo>
                    <a:pt x="69" y="95"/>
                  </a:lnTo>
                  <a:lnTo>
                    <a:pt x="65" y="102"/>
                  </a:lnTo>
                  <a:lnTo>
                    <a:pt x="61" y="107"/>
                  </a:lnTo>
                  <a:lnTo>
                    <a:pt x="56" y="116"/>
                  </a:lnTo>
                  <a:lnTo>
                    <a:pt x="48" y="124"/>
                  </a:lnTo>
                  <a:lnTo>
                    <a:pt x="40" y="134"/>
                  </a:lnTo>
                  <a:lnTo>
                    <a:pt x="32" y="143"/>
                  </a:lnTo>
                  <a:lnTo>
                    <a:pt x="25" y="151"/>
                  </a:lnTo>
                  <a:lnTo>
                    <a:pt x="20" y="158"/>
                  </a:lnTo>
                  <a:lnTo>
                    <a:pt x="16" y="163"/>
                  </a:lnTo>
                  <a:lnTo>
                    <a:pt x="14" y="177"/>
                  </a:lnTo>
                  <a:lnTo>
                    <a:pt x="13" y="197"/>
                  </a:lnTo>
                  <a:lnTo>
                    <a:pt x="12" y="218"/>
                  </a:lnTo>
                  <a:lnTo>
                    <a:pt x="8" y="231"/>
                  </a:lnTo>
                  <a:lnTo>
                    <a:pt x="3" y="239"/>
                  </a:lnTo>
                  <a:lnTo>
                    <a:pt x="0" y="250"/>
                  </a:lnTo>
                  <a:lnTo>
                    <a:pt x="0" y="263"/>
                  </a:lnTo>
                  <a:lnTo>
                    <a:pt x="2" y="272"/>
                  </a:lnTo>
                  <a:lnTo>
                    <a:pt x="6" y="280"/>
                  </a:lnTo>
                  <a:lnTo>
                    <a:pt x="7" y="288"/>
                  </a:lnTo>
                  <a:lnTo>
                    <a:pt x="9" y="294"/>
                  </a:lnTo>
                  <a:lnTo>
                    <a:pt x="13" y="296"/>
                  </a:lnTo>
                  <a:lnTo>
                    <a:pt x="18" y="297"/>
                  </a:lnTo>
                  <a:lnTo>
                    <a:pt x="24" y="300"/>
                  </a:lnTo>
                  <a:lnTo>
                    <a:pt x="29" y="303"/>
                  </a:lnTo>
                  <a:lnTo>
                    <a:pt x="30" y="308"/>
                  </a:lnTo>
                  <a:lnTo>
                    <a:pt x="31" y="315"/>
                  </a:lnTo>
                  <a:lnTo>
                    <a:pt x="33" y="323"/>
                  </a:lnTo>
                  <a:lnTo>
                    <a:pt x="35" y="331"/>
                  </a:lnTo>
                  <a:lnTo>
                    <a:pt x="36" y="334"/>
                  </a:lnTo>
                  <a:lnTo>
                    <a:pt x="41" y="334"/>
                  </a:lnTo>
                  <a:lnTo>
                    <a:pt x="46" y="333"/>
                  </a:lnTo>
                  <a:lnTo>
                    <a:pt x="52" y="333"/>
                  </a:lnTo>
                  <a:lnTo>
                    <a:pt x="56" y="333"/>
                  </a:lnTo>
                  <a:lnTo>
                    <a:pt x="61" y="334"/>
                  </a:lnTo>
                  <a:lnTo>
                    <a:pt x="65" y="335"/>
                  </a:lnTo>
                  <a:lnTo>
                    <a:pt x="68" y="337"/>
                  </a:lnTo>
                  <a:lnTo>
                    <a:pt x="71" y="340"/>
                  </a:lnTo>
                  <a:lnTo>
                    <a:pt x="74" y="331"/>
                  </a:lnTo>
                  <a:lnTo>
                    <a:pt x="74" y="320"/>
                  </a:lnTo>
                  <a:lnTo>
                    <a:pt x="74" y="311"/>
                  </a:lnTo>
                  <a:lnTo>
                    <a:pt x="74" y="307"/>
                  </a:lnTo>
                  <a:lnTo>
                    <a:pt x="78" y="304"/>
                  </a:lnTo>
                  <a:lnTo>
                    <a:pt x="83" y="301"/>
                  </a:lnTo>
                  <a:lnTo>
                    <a:pt x="86" y="297"/>
                  </a:lnTo>
                  <a:lnTo>
                    <a:pt x="88" y="292"/>
                  </a:lnTo>
                  <a:lnTo>
                    <a:pt x="88" y="285"/>
                  </a:lnTo>
                  <a:lnTo>
                    <a:pt x="88" y="279"/>
                  </a:lnTo>
                  <a:lnTo>
                    <a:pt x="88" y="272"/>
                  </a:lnTo>
                  <a:lnTo>
                    <a:pt x="90" y="266"/>
                  </a:lnTo>
                  <a:lnTo>
                    <a:pt x="91" y="258"/>
                  </a:lnTo>
                  <a:lnTo>
                    <a:pt x="91" y="249"/>
                  </a:lnTo>
                  <a:lnTo>
                    <a:pt x="91" y="238"/>
                  </a:lnTo>
                  <a:lnTo>
                    <a:pt x="91" y="228"/>
                  </a:lnTo>
                  <a:lnTo>
                    <a:pt x="90" y="214"/>
                  </a:lnTo>
                  <a:lnTo>
                    <a:pt x="90" y="202"/>
                  </a:lnTo>
                  <a:lnTo>
                    <a:pt x="93" y="190"/>
                  </a:lnTo>
                  <a:lnTo>
                    <a:pt x="103" y="179"/>
                  </a:lnTo>
                  <a:lnTo>
                    <a:pt x="108" y="174"/>
                  </a:lnTo>
                  <a:lnTo>
                    <a:pt x="116" y="167"/>
                  </a:lnTo>
                  <a:lnTo>
                    <a:pt x="128" y="158"/>
                  </a:lnTo>
                  <a:lnTo>
                    <a:pt x="142" y="148"/>
                  </a:lnTo>
                  <a:lnTo>
                    <a:pt x="154" y="137"/>
                  </a:lnTo>
                  <a:lnTo>
                    <a:pt x="166" y="127"/>
                  </a:lnTo>
                  <a:lnTo>
                    <a:pt x="174" y="118"/>
                  </a:lnTo>
                  <a:lnTo>
                    <a:pt x="180" y="110"/>
                  </a:lnTo>
                  <a:close/>
                </a:path>
              </a:pathLst>
            </a:custGeom>
            <a:solidFill>
              <a:srgbClr val="33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50" name="Freeform 50"/>
            <p:cNvSpPr>
              <a:spLocks/>
            </p:cNvSpPr>
            <p:nvPr/>
          </p:nvSpPr>
          <p:spPr bwMode="auto">
            <a:xfrm>
              <a:off x="831" y="2623"/>
              <a:ext cx="151" cy="182"/>
            </a:xfrm>
            <a:custGeom>
              <a:avLst/>
              <a:gdLst>
                <a:gd name="T0" fmla="*/ 34 w 300"/>
                <a:gd name="T1" fmla="*/ 166 h 364"/>
                <a:gd name="T2" fmla="*/ 151 w 300"/>
                <a:gd name="T3" fmla="*/ 166 h 364"/>
                <a:gd name="T4" fmla="*/ 151 w 300"/>
                <a:gd name="T5" fmla="*/ 179 h 364"/>
                <a:gd name="T6" fmla="*/ 147 w 300"/>
                <a:gd name="T7" fmla="*/ 182 h 364"/>
                <a:gd name="T8" fmla="*/ 53 w 300"/>
                <a:gd name="T9" fmla="*/ 182 h 364"/>
                <a:gd name="T10" fmla="*/ 49 w 300"/>
                <a:gd name="T11" fmla="*/ 179 h 364"/>
                <a:gd name="T12" fmla="*/ 49 w 300"/>
                <a:gd name="T13" fmla="*/ 173 h 364"/>
                <a:gd name="T14" fmla="*/ 45 w 300"/>
                <a:gd name="T15" fmla="*/ 173 h 364"/>
                <a:gd name="T16" fmla="*/ 42 w 300"/>
                <a:gd name="T17" fmla="*/ 173 h 364"/>
                <a:gd name="T18" fmla="*/ 39 w 300"/>
                <a:gd name="T19" fmla="*/ 173 h 364"/>
                <a:gd name="T20" fmla="*/ 37 w 300"/>
                <a:gd name="T21" fmla="*/ 173 h 364"/>
                <a:gd name="T22" fmla="*/ 35 w 300"/>
                <a:gd name="T23" fmla="*/ 173 h 364"/>
                <a:gd name="T24" fmla="*/ 34 w 300"/>
                <a:gd name="T25" fmla="*/ 173 h 364"/>
                <a:gd name="T26" fmla="*/ 31 w 300"/>
                <a:gd name="T27" fmla="*/ 173 h 364"/>
                <a:gd name="T28" fmla="*/ 28 w 300"/>
                <a:gd name="T29" fmla="*/ 173 h 364"/>
                <a:gd name="T30" fmla="*/ 21 w 300"/>
                <a:gd name="T31" fmla="*/ 173 h 364"/>
                <a:gd name="T32" fmla="*/ 16 w 300"/>
                <a:gd name="T33" fmla="*/ 171 h 364"/>
                <a:gd name="T34" fmla="*/ 11 w 300"/>
                <a:gd name="T35" fmla="*/ 168 h 364"/>
                <a:gd name="T36" fmla="*/ 7 w 300"/>
                <a:gd name="T37" fmla="*/ 164 h 364"/>
                <a:gd name="T38" fmla="*/ 4 w 300"/>
                <a:gd name="T39" fmla="*/ 159 h 364"/>
                <a:gd name="T40" fmla="*/ 2 w 300"/>
                <a:gd name="T41" fmla="*/ 153 h 364"/>
                <a:gd name="T42" fmla="*/ 1 w 300"/>
                <a:gd name="T43" fmla="*/ 146 h 364"/>
                <a:gd name="T44" fmla="*/ 0 w 300"/>
                <a:gd name="T45" fmla="*/ 138 h 364"/>
                <a:gd name="T46" fmla="*/ 2 w 300"/>
                <a:gd name="T47" fmla="*/ 117 h 364"/>
                <a:gd name="T48" fmla="*/ 8 w 300"/>
                <a:gd name="T49" fmla="*/ 87 h 364"/>
                <a:gd name="T50" fmla="*/ 14 w 300"/>
                <a:gd name="T51" fmla="*/ 59 h 364"/>
                <a:gd name="T52" fmla="*/ 16 w 300"/>
                <a:gd name="T53" fmla="*/ 44 h 364"/>
                <a:gd name="T54" fmla="*/ 9 w 300"/>
                <a:gd name="T55" fmla="*/ 44 h 364"/>
                <a:gd name="T56" fmla="*/ 9 w 300"/>
                <a:gd name="T57" fmla="*/ 0 h 364"/>
                <a:gd name="T58" fmla="*/ 23 w 300"/>
                <a:gd name="T59" fmla="*/ 0 h 364"/>
                <a:gd name="T60" fmla="*/ 23 w 300"/>
                <a:gd name="T61" fmla="*/ 6 h 364"/>
                <a:gd name="T62" fmla="*/ 23 w 300"/>
                <a:gd name="T63" fmla="*/ 18 h 364"/>
                <a:gd name="T64" fmla="*/ 23 w 300"/>
                <a:gd name="T65" fmla="*/ 33 h 364"/>
                <a:gd name="T66" fmla="*/ 23 w 300"/>
                <a:gd name="T67" fmla="*/ 44 h 364"/>
                <a:gd name="T68" fmla="*/ 21 w 300"/>
                <a:gd name="T69" fmla="*/ 60 h 364"/>
                <a:gd name="T70" fmla="*/ 16 w 300"/>
                <a:gd name="T71" fmla="*/ 87 h 364"/>
                <a:gd name="T72" fmla="*/ 10 w 300"/>
                <a:gd name="T73" fmla="*/ 116 h 364"/>
                <a:gd name="T74" fmla="*/ 8 w 300"/>
                <a:gd name="T75" fmla="*/ 138 h 364"/>
                <a:gd name="T76" fmla="*/ 8 w 300"/>
                <a:gd name="T77" fmla="*/ 145 h 364"/>
                <a:gd name="T78" fmla="*/ 9 w 300"/>
                <a:gd name="T79" fmla="*/ 151 h 364"/>
                <a:gd name="T80" fmla="*/ 10 w 300"/>
                <a:gd name="T81" fmla="*/ 155 h 364"/>
                <a:gd name="T82" fmla="*/ 13 w 300"/>
                <a:gd name="T83" fmla="*/ 159 h 364"/>
                <a:gd name="T84" fmla="*/ 16 w 300"/>
                <a:gd name="T85" fmla="*/ 162 h 364"/>
                <a:gd name="T86" fmla="*/ 21 w 300"/>
                <a:gd name="T87" fmla="*/ 164 h 364"/>
                <a:gd name="T88" fmla="*/ 27 w 300"/>
                <a:gd name="T89" fmla="*/ 166 h 364"/>
                <a:gd name="T90" fmla="*/ 34 w 300"/>
                <a:gd name="T91" fmla="*/ 166 h 36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300" h="364">
                  <a:moveTo>
                    <a:pt x="68" y="332"/>
                  </a:moveTo>
                  <a:lnTo>
                    <a:pt x="300" y="332"/>
                  </a:lnTo>
                  <a:lnTo>
                    <a:pt x="300" y="357"/>
                  </a:lnTo>
                  <a:lnTo>
                    <a:pt x="293" y="364"/>
                  </a:lnTo>
                  <a:lnTo>
                    <a:pt x="105" y="364"/>
                  </a:lnTo>
                  <a:lnTo>
                    <a:pt x="98" y="357"/>
                  </a:lnTo>
                  <a:lnTo>
                    <a:pt x="98" y="346"/>
                  </a:lnTo>
                  <a:lnTo>
                    <a:pt x="90" y="346"/>
                  </a:lnTo>
                  <a:lnTo>
                    <a:pt x="83" y="346"/>
                  </a:lnTo>
                  <a:lnTo>
                    <a:pt x="78" y="346"/>
                  </a:lnTo>
                  <a:lnTo>
                    <a:pt x="73" y="346"/>
                  </a:lnTo>
                  <a:lnTo>
                    <a:pt x="70" y="346"/>
                  </a:lnTo>
                  <a:lnTo>
                    <a:pt x="67" y="346"/>
                  </a:lnTo>
                  <a:lnTo>
                    <a:pt x="62" y="346"/>
                  </a:lnTo>
                  <a:lnTo>
                    <a:pt x="56" y="346"/>
                  </a:lnTo>
                  <a:lnTo>
                    <a:pt x="42" y="345"/>
                  </a:lnTo>
                  <a:lnTo>
                    <a:pt x="31" y="341"/>
                  </a:lnTo>
                  <a:lnTo>
                    <a:pt x="22" y="335"/>
                  </a:lnTo>
                  <a:lnTo>
                    <a:pt x="14" y="327"/>
                  </a:lnTo>
                  <a:lnTo>
                    <a:pt x="8" y="317"/>
                  </a:lnTo>
                  <a:lnTo>
                    <a:pt x="3" y="305"/>
                  </a:lnTo>
                  <a:lnTo>
                    <a:pt x="1" y="292"/>
                  </a:lnTo>
                  <a:lnTo>
                    <a:pt x="0" y="275"/>
                  </a:lnTo>
                  <a:lnTo>
                    <a:pt x="4" y="233"/>
                  </a:lnTo>
                  <a:lnTo>
                    <a:pt x="16" y="173"/>
                  </a:lnTo>
                  <a:lnTo>
                    <a:pt x="27" y="118"/>
                  </a:lnTo>
                  <a:lnTo>
                    <a:pt x="32" y="87"/>
                  </a:lnTo>
                  <a:lnTo>
                    <a:pt x="18" y="87"/>
                  </a:lnTo>
                  <a:lnTo>
                    <a:pt x="18" y="0"/>
                  </a:lnTo>
                  <a:lnTo>
                    <a:pt x="46" y="0"/>
                  </a:lnTo>
                  <a:lnTo>
                    <a:pt x="46" y="11"/>
                  </a:lnTo>
                  <a:lnTo>
                    <a:pt x="46" y="36"/>
                  </a:lnTo>
                  <a:lnTo>
                    <a:pt x="46" y="65"/>
                  </a:lnTo>
                  <a:lnTo>
                    <a:pt x="46" y="87"/>
                  </a:lnTo>
                  <a:lnTo>
                    <a:pt x="41" y="119"/>
                  </a:lnTo>
                  <a:lnTo>
                    <a:pt x="31" y="174"/>
                  </a:lnTo>
                  <a:lnTo>
                    <a:pt x="20" y="232"/>
                  </a:lnTo>
                  <a:lnTo>
                    <a:pt x="16" y="275"/>
                  </a:lnTo>
                  <a:lnTo>
                    <a:pt x="16" y="289"/>
                  </a:lnTo>
                  <a:lnTo>
                    <a:pt x="18" y="301"/>
                  </a:lnTo>
                  <a:lnTo>
                    <a:pt x="20" y="310"/>
                  </a:lnTo>
                  <a:lnTo>
                    <a:pt x="25" y="318"/>
                  </a:lnTo>
                  <a:lnTo>
                    <a:pt x="32" y="324"/>
                  </a:lnTo>
                  <a:lnTo>
                    <a:pt x="41" y="328"/>
                  </a:lnTo>
                  <a:lnTo>
                    <a:pt x="53" y="331"/>
                  </a:lnTo>
                  <a:lnTo>
                    <a:pt x="68" y="332"/>
                  </a:lnTo>
                  <a:close/>
                </a:path>
              </a:pathLst>
            </a:custGeom>
            <a:solidFill>
              <a:srgbClr val="7F9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51" name="Freeform 51"/>
            <p:cNvSpPr>
              <a:spLocks/>
            </p:cNvSpPr>
            <p:nvPr/>
          </p:nvSpPr>
          <p:spPr bwMode="auto">
            <a:xfrm>
              <a:off x="863" y="2784"/>
              <a:ext cx="158" cy="5"/>
            </a:xfrm>
            <a:custGeom>
              <a:avLst/>
              <a:gdLst>
                <a:gd name="T0" fmla="*/ 3 w 316"/>
                <a:gd name="T1" fmla="*/ 5 h 9"/>
                <a:gd name="T2" fmla="*/ 156 w 316"/>
                <a:gd name="T3" fmla="*/ 5 h 9"/>
                <a:gd name="T4" fmla="*/ 158 w 316"/>
                <a:gd name="T5" fmla="*/ 4 h 9"/>
                <a:gd name="T6" fmla="*/ 158 w 316"/>
                <a:gd name="T7" fmla="*/ 2 h 9"/>
                <a:gd name="T8" fmla="*/ 158 w 316"/>
                <a:gd name="T9" fmla="*/ 1 h 9"/>
                <a:gd name="T10" fmla="*/ 156 w 316"/>
                <a:gd name="T11" fmla="*/ 0 h 9"/>
                <a:gd name="T12" fmla="*/ 3 w 316"/>
                <a:gd name="T13" fmla="*/ 0 h 9"/>
                <a:gd name="T14" fmla="*/ 1 w 316"/>
                <a:gd name="T15" fmla="*/ 1 h 9"/>
                <a:gd name="T16" fmla="*/ 0 w 316"/>
                <a:gd name="T17" fmla="*/ 2 h 9"/>
                <a:gd name="T18" fmla="*/ 1 w 316"/>
                <a:gd name="T19" fmla="*/ 4 h 9"/>
                <a:gd name="T20" fmla="*/ 3 w 316"/>
                <a:gd name="T21" fmla="*/ 5 h 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16" h="9">
                  <a:moveTo>
                    <a:pt x="5" y="9"/>
                  </a:moveTo>
                  <a:lnTo>
                    <a:pt x="312" y="9"/>
                  </a:lnTo>
                  <a:lnTo>
                    <a:pt x="315" y="8"/>
                  </a:lnTo>
                  <a:lnTo>
                    <a:pt x="316" y="4"/>
                  </a:lnTo>
                  <a:lnTo>
                    <a:pt x="315" y="1"/>
                  </a:lnTo>
                  <a:lnTo>
                    <a:pt x="312" y="0"/>
                  </a:lnTo>
                  <a:lnTo>
                    <a:pt x="5" y="0"/>
                  </a:lnTo>
                  <a:lnTo>
                    <a:pt x="1" y="1"/>
                  </a:lnTo>
                  <a:lnTo>
                    <a:pt x="0" y="4"/>
                  </a:lnTo>
                  <a:lnTo>
                    <a:pt x="1" y="8"/>
                  </a:lnTo>
                  <a:lnTo>
                    <a:pt x="5" y="9"/>
                  </a:lnTo>
                  <a:close/>
                </a:path>
              </a:pathLst>
            </a:custGeom>
            <a:solidFill>
              <a:srgbClr val="287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52" name="Freeform 52"/>
            <p:cNvSpPr>
              <a:spLocks/>
            </p:cNvSpPr>
            <p:nvPr/>
          </p:nvSpPr>
          <p:spPr bwMode="auto">
            <a:xfrm>
              <a:off x="854" y="2573"/>
              <a:ext cx="21" cy="112"/>
            </a:xfrm>
            <a:custGeom>
              <a:avLst/>
              <a:gdLst>
                <a:gd name="T0" fmla="*/ 6 w 40"/>
                <a:gd name="T1" fmla="*/ 110 h 226"/>
                <a:gd name="T2" fmla="*/ 12 w 40"/>
                <a:gd name="T3" fmla="*/ 105 h 226"/>
                <a:gd name="T4" fmla="*/ 17 w 40"/>
                <a:gd name="T5" fmla="*/ 99 h 226"/>
                <a:gd name="T6" fmla="*/ 20 w 40"/>
                <a:gd name="T7" fmla="*/ 93 h 226"/>
                <a:gd name="T8" fmla="*/ 21 w 40"/>
                <a:gd name="T9" fmla="*/ 85 h 226"/>
                <a:gd name="T10" fmla="*/ 21 w 40"/>
                <a:gd name="T11" fmla="*/ 74 h 226"/>
                <a:gd name="T12" fmla="*/ 21 w 40"/>
                <a:gd name="T13" fmla="*/ 56 h 226"/>
                <a:gd name="T14" fmla="*/ 21 w 40"/>
                <a:gd name="T15" fmla="*/ 35 h 226"/>
                <a:gd name="T16" fmla="*/ 21 w 40"/>
                <a:gd name="T17" fmla="*/ 22 h 226"/>
                <a:gd name="T18" fmla="*/ 19 w 40"/>
                <a:gd name="T19" fmla="*/ 14 h 226"/>
                <a:gd name="T20" fmla="*/ 15 w 40"/>
                <a:gd name="T21" fmla="*/ 7 h 226"/>
                <a:gd name="T22" fmla="*/ 10 w 40"/>
                <a:gd name="T23" fmla="*/ 2 h 226"/>
                <a:gd name="T24" fmla="*/ 6 w 40"/>
                <a:gd name="T25" fmla="*/ 0 h 226"/>
                <a:gd name="T26" fmla="*/ 4 w 40"/>
                <a:gd name="T27" fmla="*/ 0 h 226"/>
                <a:gd name="T28" fmla="*/ 2 w 40"/>
                <a:gd name="T29" fmla="*/ 1 h 226"/>
                <a:gd name="T30" fmla="*/ 1 w 40"/>
                <a:gd name="T31" fmla="*/ 3 h 226"/>
                <a:gd name="T32" fmla="*/ 0 w 40"/>
                <a:gd name="T33" fmla="*/ 7 h 226"/>
                <a:gd name="T34" fmla="*/ 0 w 40"/>
                <a:gd name="T35" fmla="*/ 21 h 226"/>
                <a:gd name="T36" fmla="*/ 0 w 40"/>
                <a:gd name="T37" fmla="*/ 53 h 226"/>
                <a:gd name="T38" fmla="*/ 0 w 40"/>
                <a:gd name="T39" fmla="*/ 87 h 226"/>
                <a:gd name="T40" fmla="*/ 0 w 40"/>
                <a:gd name="T41" fmla="*/ 107 h 226"/>
                <a:gd name="T42" fmla="*/ 1 w 40"/>
                <a:gd name="T43" fmla="*/ 110 h 226"/>
                <a:gd name="T44" fmla="*/ 2 w 40"/>
                <a:gd name="T45" fmla="*/ 112 h 226"/>
                <a:gd name="T46" fmla="*/ 4 w 40"/>
                <a:gd name="T47" fmla="*/ 112 h 226"/>
                <a:gd name="T48" fmla="*/ 6 w 40"/>
                <a:gd name="T49" fmla="*/ 110 h 22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40" h="226">
                  <a:moveTo>
                    <a:pt x="12" y="222"/>
                  </a:moveTo>
                  <a:lnTo>
                    <a:pt x="23" y="212"/>
                  </a:lnTo>
                  <a:lnTo>
                    <a:pt x="32" y="200"/>
                  </a:lnTo>
                  <a:lnTo>
                    <a:pt x="38" y="187"/>
                  </a:lnTo>
                  <a:lnTo>
                    <a:pt x="40" y="172"/>
                  </a:lnTo>
                  <a:lnTo>
                    <a:pt x="40" y="150"/>
                  </a:lnTo>
                  <a:lnTo>
                    <a:pt x="40" y="112"/>
                  </a:lnTo>
                  <a:lnTo>
                    <a:pt x="40" y="71"/>
                  </a:lnTo>
                  <a:lnTo>
                    <a:pt x="40" y="44"/>
                  </a:lnTo>
                  <a:lnTo>
                    <a:pt x="37" y="29"/>
                  </a:lnTo>
                  <a:lnTo>
                    <a:pt x="29" y="15"/>
                  </a:lnTo>
                  <a:lnTo>
                    <a:pt x="19" y="5"/>
                  </a:lnTo>
                  <a:lnTo>
                    <a:pt x="12" y="0"/>
                  </a:lnTo>
                  <a:lnTo>
                    <a:pt x="8" y="0"/>
                  </a:lnTo>
                  <a:lnTo>
                    <a:pt x="3" y="2"/>
                  </a:lnTo>
                  <a:lnTo>
                    <a:pt x="1" y="7"/>
                  </a:lnTo>
                  <a:lnTo>
                    <a:pt x="0" y="14"/>
                  </a:lnTo>
                  <a:lnTo>
                    <a:pt x="0" y="43"/>
                  </a:lnTo>
                  <a:lnTo>
                    <a:pt x="0" y="106"/>
                  </a:lnTo>
                  <a:lnTo>
                    <a:pt x="0" y="175"/>
                  </a:lnTo>
                  <a:lnTo>
                    <a:pt x="0" y="215"/>
                  </a:lnTo>
                  <a:lnTo>
                    <a:pt x="1" y="222"/>
                  </a:lnTo>
                  <a:lnTo>
                    <a:pt x="3" y="226"/>
                  </a:lnTo>
                  <a:lnTo>
                    <a:pt x="8" y="226"/>
                  </a:lnTo>
                  <a:lnTo>
                    <a:pt x="12" y="222"/>
                  </a:lnTo>
                  <a:close/>
                </a:path>
              </a:pathLst>
            </a:custGeom>
            <a:solidFill>
              <a:srgbClr val="0AA3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53" name="Freeform 53"/>
            <p:cNvSpPr>
              <a:spLocks/>
            </p:cNvSpPr>
            <p:nvPr/>
          </p:nvSpPr>
          <p:spPr bwMode="auto">
            <a:xfrm>
              <a:off x="857" y="2753"/>
              <a:ext cx="170" cy="31"/>
            </a:xfrm>
            <a:custGeom>
              <a:avLst/>
              <a:gdLst>
                <a:gd name="T0" fmla="*/ 8 w 339"/>
                <a:gd name="T1" fmla="*/ 31 h 64"/>
                <a:gd name="T2" fmla="*/ 162 w 339"/>
                <a:gd name="T3" fmla="*/ 31 h 64"/>
                <a:gd name="T4" fmla="*/ 164 w 339"/>
                <a:gd name="T5" fmla="*/ 28 h 64"/>
                <a:gd name="T6" fmla="*/ 166 w 339"/>
                <a:gd name="T7" fmla="*/ 24 h 64"/>
                <a:gd name="T8" fmla="*/ 169 w 339"/>
                <a:gd name="T9" fmla="*/ 19 h 64"/>
                <a:gd name="T10" fmla="*/ 170 w 339"/>
                <a:gd name="T11" fmla="*/ 14 h 64"/>
                <a:gd name="T12" fmla="*/ 170 w 339"/>
                <a:gd name="T13" fmla="*/ 9 h 64"/>
                <a:gd name="T14" fmla="*/ 169 w 339"/>
                <a:gd name="T15" fmla="*/ 4 h 64"/>
                <a:gd name="T16" fmla="*/ 165 w 339"/>
                <a:gd name="T17" fmla="*/ 1 h 64"/>
                <a:gd name="T18" fmla="*/ 160 w 339"/>
                <a:gd name="T19" fmla="*/ 0 h 64"/>
                <a:gd name="T20" fmla="*/ 155 w 339"/>
                <a:gd name="T21" fmla="*/ 0 h 64"/>
                <a:gd name="T22" fmla="*/ 149 w 339"/>
                <a:gd name="T23" fmla="*/ 0 h 64"/>
                <a:gd name="T24" fmla="*/ 141 w 339"/>
                <a:gd name="T25" fmla="*/ 0 h 64"/>
                <a:gd name="T26" fmla="*/ 131 w 339"/>
                <a:gd name="T27" fmla="*/ 0 h 64"/>
                <a:gd name="T28" fmla="*/ 121 w 339"/>
                <a:gd name="T29" fmla="*/ 0 h 64"/>
                <a:gd name="T30" fmla="*/ 110 w 339"/>
                <a:gd name="T31" fmla="*/ 0 h 64"/>
                <a:gd name="T32" fmla="*/ 99 w 339"/>
                <a:gd name="T33" fmla="*/ 0 h 64"/>
                <a:gd name="T34" fmla="*/ 87 w 339"/>
                <a:gd name="T35" fmla="*/ 0 h 64"/>
                <a:gd name="T36" fmla="*/ 75 w 339"/>
                <a:gd name="T37" fmla="*/ 0 h 64"/>
                <a:gd name="T38" fmla="*/ 64 w 339"/>
                <a:gd name="T39" fmla="*/ 0 h 64"/>
                <a:gd name="T40" fmla="*/ 54 w 339"/>
                <a:gd name="T41" fmla="*/ 0 h 64"/>
                <a:gd name="T42" fmla="*/ 44 w 339"/>
                <a:gd name="T43" fmla="*/ 0 h 64"/>
                <a:gd name="T44" fmla="*/ 36 w 339"/>
                <a:gd name="T45" fmla="*/ 0 h 64"/>
                <a:gd name="T46" fmla="*/ 29 w 339"/>
                <a:gd name="T47" fmla="*/ 0 h 64"/>
                <a:gd name="T48" fmla="*/ 24 w 339"/>
                <a:gd name="T49" fmla="*/ 0 h 64"/>
                <a:gd name="T50" fmla="*/ 21 w 339"/>
                <a:gd name="T51" fmla="*/ 0 h 64"/>
                <a:gd name="T52" fmla="*/ 12 w 339"/>
                <a:gd name="T53" fmla="*/ 1 h 64"/>
                <a:gd name="T54" fmla="*/ 5 w 339"/>
                <a:gd name="T55" fmla="*/ 3 h 64"/>
                <a:gd name="T56" fmla="*/ 2 w 339"/>
                <a:gd name="T57" fmla="*/ 7 h 64"/>
                <a:gd name="T58" fmla="*/ 0 w 339"/>
                <a:gd name="T59" fmla="*/ 11 h 64"/>
                <a:gd name="T60" fmla="*/ 0 w 339"/>
                <a:gd name="T61" fmla="*/ 16 h 64"/>
                <a:gd name="T62" fmla="*/ 2 w 339"/>
                <a:gd name="T63" fmla="*/ 21 h 64"/>
                <a:gd name="T64" fmla="*/ 5 w 339"/>
                <a:gd name="T65" fmla="*/ 26 h 64"/>
                <a:gd name="T66" fmla="*/ 8 w 339"/>
                <a:gd name="T67" fmla="*/ 31 h 6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339" h="64">
                  <a:moveTo>
                    <a:pt x="16" y="64"/>
                  </a:moveTo>
                  <a:lnTo>
                    <a:pt x="323" y="64"/>
                  </a:lnTo>
                  <a:lnTo>
                    <a:pt x="328" y="58"/>
                  </a:lnTo>
                  <a:lnTo>
                    <a:pt x="332" y="50"/>
                  </a:lnTo>
                  <a:lnTo>
                    <a:pt x="337" y="39"/>
                  </a:lnTo>
                  <a:lnTo>
                    <a:pt x="339" y="28"/>
                  </a:lnTo>
                  <a:lnTo>
                    <a:pt x="339" y="18"/>
                  </a:lnTo>
                  <a:lnTo>
                    <a:pt x="337" y="8"/>
                  </a:lnTo>
                  <a:lnTo>
                    <a:pt x="330" y="3"/>
                  </a:lnTo>
                  <a:lnTo>
                    <a:pt x="319" y="0"/>
                  </a:lnTo>
                  <a:lnTo>
                    <a:pt x="309" y="0"/>
                  </a:lnTo>
                  <a:lnTo>
                    <a:pt x="297" y="0"/>
                  </a:lnTo>
                  <a:lnTo>
                    <a:pt x="281" y="0"/>
                  </a:lnTo>
                  <a:lnTo>
                    <a:pt x="262" y="0"/>
                  </a:lnTo>
                  <a:lnTo>
                    <a:pt x="241" y="0"/>
                  </a:lnTo>
                  <a:lnTo>
                    <a:pt x="220" y="0"/>
                  </a:lnTo>
                  <a:lnTo>
                    <a:pt x="197" y="0"/>
                  </a:lnTo>
                  <a:lnTo>
                    <a:pt x="174" y="0"/>
                  </a:lnTo>
                  <a:lnTo>
                    <a:pt x="149" y="0"/>
                  </a:lnTo>
                  <a:lnTo>
                    <a:pt x="127" y="0"/>
                  </a:lnTo>
                  <a:lnTo>
                    <a:pt x="107" y="0"/>
                  </a:lnTo>
                  <a:lnTo>
                    <a:pt x="87" y="0"/>
                  </a:lnTo>
                  <a:lnTo>
                    <a:pt x="71" y="0"/>
                  </a:lnTo>
                  <a:lnTo>
                    <a:pt x="57" y="0"/>
                  </a:lnTo>
                  <a:lnTo>
                    <a:pt x="47" y="0"/>
                  </a:lnTo>
                  <a:lnTo>
                    <a:pt x="41" y="0"/>
                  </a:lnTo>
                  <a:lnTo>
                    <a:pt x="23" y="3"/>
                  </a:lnTo>
                  <a:lnTo>
                    <a:pt x="10" y="7"/>
                  </a:lnTo>
                  <a:lnTo>
                    <a:pt x="3" y="14"/>
                  </a:lnTo>
                  <a:lnTo>
                    <a:pt x="0" y="23"/>
                  </a:lnTo>
                  <a:lnTo>
                    <a:pt x="0" y="34"/>
                  </a:lnTo>
                  <a:lnTo>
                    <a:pt x="3" y="44"/>
                  </a:lnTo>
                  <a:lnTo>
                    <a:pt x="9" y="54"/>
                  </a:lnTo>
                  <a:lnTo>
                    <a:pt x="16" y="64"/>
                  </a:lnTo>
                  <a:close/>
                </a:path>
              </a:pathLst>
            </a:custGeom>
            <a:solidFill>
              <a:srgbClr val="0AA3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54" name="Freeform 54"/>
            <p:cNvSpPr>
              <a:spLocks/>
            </p:cNvSpPr>
            <p:nvPr/>
          </p:nvSpPr>
          <p:spPr bwMode="auto">
            <a:xfrm>
              <a:off x="833" y="2868"/>
              <a:ext cx="228" cy="96"/>
            </a:xfrm>
            <a:custGeom>
              <a:avLst/>
              <a:gdLst>
                <a:gd name="T0" fmla="*/ 169 w 456"/>
                <a:gd name="T1" fmla="*/ 54 h 192"/>
                <a:gd name="T2" fmla="*/ 204 w 456"/>
                <a:gd name="T3" fmla="*/ 59 h 192"/>
                <a:gd name="T4" fmla="*/ 211 w 456"/>
                <a:gd name="T5" fmla="*/ 64 h 192"/>
                <a:gd name="T6" fmla="*/ 208 w 456"/>
                <a:gd name="T7" fmla="*/ 71 h 192"/>
                <a:gd name="T8" fmla="*/ 215 w 456"/>
                <a:gd name="T9" fmla="*/ 83 h 192"/>
                <a:gd name="T10" fmla="*/ 228 w 456"/>
                <a:gd name="T11" fmla="*/ 77 h 192"/>
                <a:gd name="T12" fmla="*/ 225 w 456"/>
                <a:gd name="T13" fmla="*/ 65 h 192"/>
                <a:gd name="T14" fmla="*/ 222 w 456"/>
                <a:gd name="T15" fmla="*/ 61 h 192"/>
                <a:gd name="T16" fmla="*/ 219 w 456"/>
                <a:gd name="T17" fmla="*/ 54 h 192"/>
                <a:gd name="T18" fmla="*/ 196 w 456"/>
                <a:gd name="T19" fmla="*/ 46 h 192"/>
                <a:gd name="T20" fmla="*/ 157 w 456"/>
                <a:gd name="T21" fmla="*/ 38 h 192"/>
                <a:gd name="T22" fmla="*/ 156 w 456"/>
                <a:gd name="T23" fmla="*/ 36 h 192"/>
                <a:gd name="T24" fmla="*/ 174 w 456"/>
                <a:gd name="T25" fmla="*/ 31 h 192"/>
                <a:gd name="T26" fmla="*/ 182 w 456"/>
                <a:gd name="T27" fmla="*/ 33 h 192"/>
                <a:gd name="T28" fmla="*/ 180 w 456"/>
                <a:gd name="T29" fmla="*/ 40 h 192"/>
                <a:gd name="T30" fmla="*/ 186 w 456"/>
                <a:gd name="T31" fmla="*/ 51 h 192"/>
                <a:gd name="T32" fmla="*/ 200 w 456"/>
                <a:gd name="T33" fmla="*/ 45 h 192"/>
                <a:gd name="T34" fmla="*/ 196 w 456"/>
                <a:gd name="T35" fmla="*/ 33 h 192"/>
                <a:gd name="T36" fmla="*/ 186 w 456"/>
                <a:gd name="T37" fmla="*/ 22 h 192"/>
                <a:gd name="T38" fmla="*/ 160 w 456"/>
                <a:gd name="T39" fmla="*/ 24 h 192"/>
                <a:gd name="T40" fmla="*/ 126 w 456"/>
                <a:gd name="T41" fmla="*/ 31 h 192"/>
                <a:gd name="T42" fmla="*/ 123 w 456"/>
                <a:gd name="T43" fmla="*/ 2 h 192"/>
                <a:gd name="T44" fmla="*/ 114 w 456"/>
                <a:gd name="T45" fmla="*/ 0 h 192"/>
                <a:gd name="T46" fmla="*/ 106 w 456"/>
                <a:gd name="T47" fmla="*/ 2 h 192"/>
                <a:gd name="T48" fmla="*/ 102 w 456"/>
                <a:gd name="T49" fmla="*/ 31 h 192"/>
                <a:gd name="T50" fmla="*/ 69 w 456"/>
                <a:gd name="T51" fmla="*/ 24 h 192"/>
                <a:gd name="T52" fmla="*/ 42 w 456"/>
                <a:gd name="T53" fmla="*/ 22 h 192"/>
                <a:gd name="T54" fmla="*/ 33 w 456"/>
                <a:gd name="T55" fmla="*/ 33 h 192"/>
                <a:gd name="T56" fmla="*/ 29 w 456"/>
                <a:gd name="T57" fmla="*/ 45 h 192"/>
                <a:gd name="T58" fmla="*/ 43 w 456"/>
                <a:gd name="T59" fmla="*/ 51 h 192"/>
                <a:gd name="T60" fmla="*/ 49 w 456"/>
                <a:gd name="T61" fmla="*/ 40 h 192"/>
                <a:gd name="T62" fmla="*/ 46 w 456"/>
                <a:gd name="T63" fmla="*/ 33 h 192"/>
                <a:gd name="T64" fmla="*/ 55 w 456"/>
                <a:gd name="T65" fmla="*/ 31 h 192"/>
                <a:gd name="T66" fmla="*/ 73 w 456"/>
                <a:gd name="T67" fmla="*/ 36 h 192"/>
                <a:gd name="T68" fmla="*/ 72 w 456"/>
                <a:gd name="T69" fmla="*/ 38 h 192"/>
                <a:gd name="T70" fmla="*/ 33 w 456"/>
                <a:gd name="T71" fmla="*/ 46 h 192"/>
                <a:gd name="T72" fmla="*/ 10 w 456"/>
                <a:gd name="T73" fmla="*/ 54 h 192"/>
                <a:gd name="T74" fmla="*/ 7 w 456"/>
                <a:gd name="T75" fmla="*/ 61 h 192"/>
                <a:gd name="T76" fmla="*/ 4 w 456"/>
                <a:gd name="T77" fmla="*/ 65 h 192"/>
                <a:gd name="T78" fmla="*/ 1 w 456"/>
                <a:gd name="T79" fmla="*/ 77 h 192"/>
                <a:gd name="T80" fmla="*/ 15 w 456"/>
                <a:gd name="T81" fmla="*/ 83 h 192"/>
                <a:gd name="T82" fmla="*/ 21 w 456"/>
                <a:gd name="T83" fmla="*/ 71 h 192"/>
                <a:gd name="T84" fmla="*/ 18 w 456"/>
                <a:gd name="T85" fmla="*/ 64 h 192"/>
                <a:gd name="T86" fmla="*/ 25 w 456"/>
                <a:gd name="T87" fmla="*/ 59 h 192"/>
                <a:gd name="T88" fmla="*/ 60 w 456"/>
                <a:gd name="T89" fmla="*/ 54 h 192"/>
                <a:gd name="T90" fmla="*/ 104 w 456"/>
                <a:gd name="T91" fmla="*/ 55 h 192"/>
                <a:gd name="T92" fmla="*/ 102 w 456"/>
                <a:gd name="T93" fmla="*/ 70 h 192"/>
                <a:gd name="T94" fmla="*/ 101 w 456"/>
                <a:gd name="T95" fmla="*/ 80 h 192"/>
                <a:gd name="T96" fmla="*/ 99 w 456"/>
                <a:gd name="T97" fmla="*/ 90 h 192"/>
                <a:gd name="T98" fmla="*/ 113 w 456"/>
                <a:gd name="T99" fmla="*/ 96 h 192"/>
                <a:gd name="T100" fmla="*/ 119 w 456"/>
                <a:gd name="T101" fmla="*/ 84 h 192"/>
                <a:gd name="T102" fmla="*/ 115 w 456"/>
                <a:gd name="T103" fmla="*/ 75 h 192"/>
                <a:gd name="T104" fmla="*/ 116 w 456"/>
                <a:gd name="T105" fmla="*/ 66 h 19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456" h="192">
                  <a:moveTo>
                    <a:pt x="247" y="101"/>
                  </a:moveTo>
                  <a:lnTo>
                    <a:pt x="280" y="102"/>
                  </a:lnTo>
                  <a:lnTo>
                    <a:pt x="310" y="103"/>
                  </a:lnTo>
                  <a:lnTo>
                    <a:pt x="338" y="107"/>
                  </a:lnTo>
                  <a:lnTo>
                    <a:pt x="361" y="109"/>
                  </a:lnTo>
                  <a:lnTo>
                    <a:pt x="380" y="112"/>
                  </a:lnTo>
                  <a:lnTo>
                    <a:pt x="396" y="116"/>
                  </a:lnTo>
                  <a:lnTo>
                    <a:pt x="407" y="118"/>
                  </a:lnTo>
                  <a:lnTo>
                    <a:pt x="411" y="119"/>
                  </a:lnTo>
                  <a:lnTo>
                    <a:pt x="416" y="122"/>
                  </a:lnTo>
                  <a:lnTo>
                    <a:pt x="418" y="124"/>
                  </a:lnTo>
                  <a:lnTo>
                    <a:pt x="421" y="127"/>
                  </a:lnTo>
                  <a:lnTo>
                    <a:pt x="421" y="132"/>
                  </a:lnTo>
                  <a:lnTo>
                    <a:pt x="418" y="134"/>
                  </a:lnTo>
                  <a:lnTo>
                    <a:pt x="417" y="138"/>
                  </a:lnTo>
                  <a:lnTo>
                    <a:pt x="416" y="141"/>
                  </a:lnTo>
                  <a:lnTo>
                    <a:pt x="416" y="146"/>
                  </a:lnTo>
                  <a:lnTo>
                    <a:pt x="417" y="154"/>
                  </a:lnTo>
                  <a:lnTo>
                    <a:pt x="422" y="161"/>
                  </a:lnTo>
                  <a:lnTo>
                    <a:pt x="429" y="165"/>
                  </a:lnTo>
                  <a:lnTo>
                    <a:pt x="436" y="166"/>
                  </a:lnTo>
                  <a:lnTo>
                    <a:pt x="444" y="165"/>
                  </a:lnTo>
                  <a:lnTo>
                    <a:pt x="451" y="161"/>
                  </a:lnTo>
                  <a:lnTo>
                    <a:pt x="455" y="154"/>
                  </a:lnTo>
                  <a:lnTo>
                    <a:pt x="456" y="146"/>
                  </a:lnTo>
                  <a:lnTo>
                    <a:pt x="455" y="140"/>
                  </a:lnTo>
                  <a:lnTo>
                    <a:pt x="453" y="134"/>
                  </a:lnTo>
                  <a:lnTo>
                    <a:pt x="449" y="130"/>
                  </a:lnTo>
                  <a:lnTo>
                    <a:pt x="444" y="127"/>
                  </a:lnTo>
                  <a:lnTo>
                    <a:pt x="444" y="125"/>
                  </a:lnTo>
                  <a:lnTo>
                    <a:pt x="444" y="124"/>
                  </a:lnTo>
                  <a:lnTo>
                    <a:pt x="444" y="122"/>
                  </a:lnTo>
                  <a:lnTo>
                    <a:pt x="444" y="119"/>
                  </a:lnTo>
                  <a:lnTo>
                    <a:pt x="444" y="116"/>
                  </a:lnTo>
                  <a:lnTo>
                    <a:pt x="441" y="111"/>
                  </a:lnTo>
                  <a:lnTo>
                    <a:pt x="437" y="107"/>
                  </a:lnTo>
                  <a:lnTo>
                    <a:pt x="430" y="103"/>
                  </a:lnTo>
                  <a:lnTo>
                    <a:pt x="422" y="100"/>
                  </a:lnTo>
                  <a:lnTo>
                    <a:pt x="408" y="96"/>
                  </a:lnTo>
                  <a:lnTo>
                    <a:pt x="391" y="92"/>
                  </a:lnTo>
                  <a:lnTo>
                    <a:pt x="372" y="87"/>
                  </a:lnTo>
                  <a:lnTo>
                    <a:pt x="352" y="82"/>
                  </a:lnTo>
                  <a:lnTo>
                    <a:pt x="332" y="79"/>
                  </a:lnTo>
                  <a:lnTo>
                    <a:pt x="314" y="76"/>
                  </a:lnTo>
                  <a:lnTo>
                    <a:pt x="297" y="74"/>
                  </a:lnTo>
                  <a:lnTo>
                    <a:pt x="300" y="74"/>
                  </a:lnTo>
                  <a:lnTo>
                    <a:pt x="304" y="72"/>
                  </a:lnTo>
                  <a:lnTo>
                    <a:pt x="312" y="71"/>
                  </a:lnTo>
                  <a:lnTo>
                    <a:pt x="322" y="69"/>
                  </a:lnTo>
                  <a:lnTo>
                    <a:pt x="331" y="66"/>
                  </a:lnTo>
                  <a:lnTo>
                    <a:pt x="340" y="64"/>
                  </a:lnTo>
                  <a:lnTo>
                    <a:pt x="348" y="62"/>
                  </a:lnTo>
                  <a:lnTo>
                    <a:pt x="353" y="61"/>
                  </a:lnTo>
                  <a:lnTo>
                    <a:pt x="358" y="61"/>
                  </a:lnTo>
                  <a:lnTo>
                    <a:pt x="363" y="63"/>
                  </a:lnTo>
                  <a:lnTo>
                    <a:pt x="364" y="65"/>
                  </a:lnTo>
                  <a:lnTo>
                    <a:pt x="365" y="69"/>
                  </a:lnTo>
                  <a:lnTo>
                    <a:pt x="363" y="71"/>
                  </a:lnTo>
                  <a:lnTo>
                    <a:pt x="361" y="74"/>
                  </a:lnTo>
                  <a:lnTo>
                    <a:pt x="360" y="79"/>
                  </a:lnTo>
                  <a:lnTo>
                    <a:pt x="360" y="84"/>
                  </a:lnTo>
                  <a:lnTo>
                    <a:pt x="361" y="90"/>
                  </a:lnTo>
                  <a:lnTo>
                    <a:pt x="365" y="97"/>
                  </a:lnTo>
                  <a:lnTo>
                    <a:pt x="372" y="102"/>
                  </a:lnTo>
                  <a:lnTo>
                    <a:pt x="379" y="103"/>
                  </a:lnTo>
                  <a:lnTo>
                    <a:pt x="387" y="102"/>
                  </a:lnTo>
                  <a:lnTo>
                    <a:pt x="394" y="97"/>
                  </a:lnTo>
                  <a:lnTo>
                    <a:pt x="399" y="90"/>
                  </a:lnTo>
                  <a:lnTo>
                    <a:pt x="400" y="84"/>
                  </a:lnTo>
                  <a:lnTo>
                    <a:pt x="399" y="77"/>
                  </a:lnTo>
                  <a:lnTo>
                    <a:pt x="396" y="71"/>
                  </a:lnTo>
                  <a:lnTo>
                    <a:pt x="392" y="66"/>
                  </a:lnTo>
                  <a:lnTo>
                    <a:pt x="386" y="64"/>
                  </a:lnTo>
                  <a:lnTo>
                    <a:pt x="384" y="56"/>
                  </a:lnTo>
                  <a:lnTo>
                    <a:pt x="379" y="48"/>
                  </a:lnTo>
                  <a:lnTo>
                    <a:pt x="372" y="43"/>
                  </a:lnTo>
                  <a:lnTo>
                    <a:pt x="365" y="42"/>
                  </a:lnTo>
                  <a:lnTo>
                    <a:pt x="355" y="43"/>
                  </a:lnTo>
                  <a:lnTo>
                    <a:pt x="339" y="46"/>
                  </a:lnTo>
                  <a:lnTo>
                    <a:pt x="320" y="48"/>
                  </a:lnTo>
                  <a:lnTo>
                    <a:pt x="300" y="51"/>
                  </a:lnTo>
                  <a:lnTo>
                    <a:pt x="280" y="56"/>
                  </a:lnTo>
                  <a:lnTo>
                    <a:pt x="264" y="58"/>
                  </a:lnTo>
                  <a:lnTo>
                    <a:pt x="252" y="61"/>
                  </a:lnTo>
                  <a:lnTo>
                    <a:pt x="248" y="62"/>
                  </a:lnTo>
                  <a:lnTo>
                    <a:pt x="248" y="8"/>
                  </a:lnTo>
                  <a:lnTo>
                    <a:pt x="247" y="5"/>
                  </a:lnTo>
                  <a:lnTo>
                    <a:pt x="246" y="3"/>
                  </a:lnTo>
                  <a:lnTo>
                    <a:pt x="243" y="1"/>
                  </a:lnTo>
                  <a:lnTo>
                    <a:pt x="241" y="0"/>
                  </a:lnTo>
                  <a:lnTo>
                    <a:pt x="235" y="0"/>
                  </a:lnTo>
                  <a:lnTo>
                    <a:pt x="228" y="0"/>
                  </a:lnTo>
                  <a:lnTo>
                    <a:pt x="221" y="0"/>
                  </a:lnTo>
                  <a:lnTo>
                    <a:pt x="217" y="0"/>
                  </a:lnTo>
                  <a:lnTo>
                    <a:pt x="213" y="1"/>
                  </a:lnTo>
                  <a:lnTo>
                    <a:pt x="211" y="3"/>
                  </a:lnTo>
                  <a:lnTo>
                    <a:pt x="210" y="5"/>
                  </a:lnTo>
                  <a:lnTo>
                    <a:pt x="209" y="8"/>
                  </a:lnTo>
                  <a:lnTo>
                    <a:pt x="209" y="62"/>
                  </a:lnTo>
                  <a:lnTo>
                    <a:pt x="204" y="61"/>
                  </a:lnTo>
                  <a:lnTo>
                    <a:pt x="193" y="58"/>
                  </a:lnTo>
                  <a:lnTo>
                    <a:pt x="176" y="56"/>
                  </a:lnTo>
                  <a:lnTo>
                    <a:pt x="157" y="51"/>
                  </a:lnTo>
                  <a:lnTo>
                    <a:pt x="137" y="48"/>
                  </a:lnTo>
                  <a:lnTo>
                    <a:pt x="118" y="46"/>
                  </a:lnTo>
                  <a:lnTo>
                    <a:pt x="103" y="43"/>
                  </a:lnTo>
                  <a:lnTo>
                    <a:pt x="92" y="42"/>
                  </a:lnTo>
                  <a:lnTo>
                    <a:pt x="84" y="43"/>
                  </a:lnTo>
                  <a:lnTo>
                    <a:pt x="79" y="48"/>
                  </a:lnTo>
                  <a:lnTo>
                    <a:pt x="74" y="56"/>
                  </a:lnTo>
                  <a:lnTo>
                    <a:pt x="72" y="64"/>
                  </a:lnTo>
                  <a:lnTo>
                    <a:pt x="66" y="66"/>
                  </a:lnTo>
                  <a:lnTo>
                    <a:pt x="61" y="71"/>
                  </a:lnTo>
                  <a:lnTo>
                    <a:pt x="58" y="77"/>
                  </a:lnTo>
                  <a:lnTo>
                    <a:pt x="57" y="84"/>
                  </a:lnTo>
                  <a:lnTo>
                    <a:pt x="58" y="90"/>
                  </a:lnTo>
                  <a:lnTo>
                    <a:pt x="62" y="97"/>
                  </a:lnTo>
                  <a:lnTo>
                    <a:pt x="69" y="102"/>
                  </a:lnTo>
                  <a:lnTo>
                    <a:pt x="77" y="103"/>
                  </a:lnTo>
                  <a:lnTo>
                    <a:pt x="85" y="102"/>
                  </a:lnTo>
                  <a:lnTo>
                    <a:pt x="92" y="97"/>
                  </a:lnTo>
                  <a:lnTo>
                    <a:pt x="97" y="90"/>
                  </a:lnTo>
                  <a:lnTo>
                    <a:pt x="98" y="84"/>
                  </a:lnTo>
                  <a:lnTo>
                    <a:pt x="97" y="79"/>
                  </a:lnTo>
                  <a:lnTo>
                    <a:pt x="96" y="74"/>
                  </a:lnTo>
                  <a:lnTo>
                    <a:pt x="93" y="71"/>
                  </a:lnTo>
                  <a:lnTo>
                    <a:pt x="91" y="69"/>
                  </a:lnTo>
                  <a:lnTo>
                    <a:pt x="92" y="65"/>
                  </a:lnTo>
                  <a:lnTo>
                    <a:pt x="95" y="63"/>
                  </a:lnTo>
                  <a:lnTo>
                    <a:pt x="99" y="61"/>
                  </a:lnTo>
                  <a:lnTo>
                    <a:pt x="105" y="61"/>
                  </a:lnTo>
                  <a:lnTo>
                    <a:pt x="110" y="62"/>
                  </a:lnTo>
                  <a:lnTo>
                    <a:pt x="117" y="64"/>
                  </a:lnTo>
                  <a:lnTo>
                    <a:pt x="126" y="66"/>
                  </a:lnTo>
                  <a:lnTo>
                    <a:pt x="136" y="69"/>
                  </a:lnTo>
                  <a:lnTo>
                    <a:pt x="145" y="71"/>
                  </a:lnTo>
                  <a:lnTo>
                    <a:pt x="152" y="72"/>
                  </a:lnTo>
                  <a:lnTo>
                    <a:pt x="158" y="74"/>
                  </a:lnTo>
                  <a:lnTo>
                    <a:pt x="160" y="74"/>
                  </a:lnTo>
                  <a:lnTo>
                    <a:pt x="144" y="76"/>
                  </a:lnTo>
                  <a:lnTo>
                    <a:pt x="126" y="79"/>
                  </a:lnTo>
                  <a:lnTo>
                    <a:pt x="105" y="82"/>
                  </a:lnTo>
                  <a:lnTo>
                    <a:pt x="85" y="87"/>
                  </a:lnTo>
                  <a:lnTo>
                    <a:pt x="66" y="92"/>
                  </a:lnTo>
                  <a:lnTo>
                    <a:pt x="49" y="96"/>
                  </a:lnTo>
                  <a:lnTo>
                    <a:pt x="35" y="100"/>
                  </a:lnTo>
                  <a:lnTo>
                    <a:pt x="27" y="103"/>
                  </a:lnTo>
                  <a:lnTo>
                    <a:pt x="20" y="107"/>
                  </a:lnTo>
                  <a:lnTo>
                    <a:pt x="15" y="111"/>
                  </a:lnTo>
                  <a:lnTo>
                    <a:pt x="13" y="116"/>
                  </a:lnTo>
                  <a:lnTo>
                    <a:pt x="13" y="119"/>
                  </a:lnTo>
                  <a:lnTo>
                    <a:pt x="13" y="122"/>
                  </a:lnTo>
                  <a:lnTo>
                    <a:pt x="13" y="124"/>
                  </a:lnTo>
                  <a:lnTo>
                    <a:pt x="13" y="125"/>
                  </a:lnTo>
                  <a:lnTo>
                    <a:pt x="13" y="127"/>
                  </a:lnTo>
                  <a:lnTo>
                    <a:pt x="8" y="130"/>
                  </a:lnTo>
                  <a:lnTo>
                    <a:pt x="4" y="134"/>
                  </a:lnTo>
                  <a:lnTo>
                    <a:pt x="1" y="140"/>
                  </a:lnTo>
                  <a:lnTo>
                    <a:pt x="0" y="146"/>
                  </a:lnTo>
                  <a:lnTo>
                    <a:pt x="1" y="154"/>
                  </a:lnTo>
                  <a:lnTo>
                    <a:pt x="6" y="161"/>
                  </a:lnTo>
                  <a:lnTo>
                    <a:pt x="13" y="165"/>
                  </a:lnTo>
                  <a:lnTo>
                    <a:pt x="21" y="166"/>
                  </a:lnTo>
                  <a:lnTo>
                    <a:pt x="29" y="165"/>
                  </a:lnTo>
                  <a:lnTo>
                    <a:pt x="36" y="161"/>
                  </a:lnTo>
                  <a:lnTo>
                    <a:pt x="40" y="154"/>
                  </a:lnTo>
                  <a:lnTo>
                    <a:pt x="42" y="146"/>
                  </a:lnTo>
                  <a:lnTo>
                    <a:pt x="42" y="141"/>
                  </a:lnTo>
                  <a:lnTo>
                    <a:pt x="40" y="138"/>
                  </a:lnTo>
                  <a:lnTo>
                    <a:pt x="38" y="134"/>
                  </a:lnTo>
                  <a:lnTo>
                    <a:pt x="36" y="132"/>
                  </a:lnTo>
                  <a:lnTo>
                    <a:pt x="36" y="127"/>
                  </a:lnTo>
                  <a:lnTo>
                    <a:pt x="38" y="124"/>
                  </a:lnTo>
                  <a:lnTo>
                    <a:pt x="40" y="122"/>
                  </a:lnTo>
                  <a:lnTo>
                    <a:pt x="45" y="119"/>
                  </a:lnTo>
                  <a:lnTo>
                    <a:pt x="50" y="118"/>
                  </a:lnTo>
                  <a:lnTo>
                    <a:pt x="60" y="116"/>
                  </a:lnTo>
                  <a:lnTo>
                    <a:pt x="76" y="112"/>
                  </a:lnTo>
                  <a:lnTo>
                    <a:pt x="96" y="109"/>
                  </a:lnTo>
                  <a:lnTo>
                    <a:pt x="119" y="107"/>
                  </a:lnTo>
                  <a:lnTo>
                    <a:pt x="146" y="103"/>
                  </a:lnTo>
                  <a:lnTo>
                    <a:pt x="176" y="102"/>
                  </a:lnTo>
                  <a:lnTo>
                    <a:pt x="210" y="101"/>
                  </a:lnTo>
                  <a:lnTo>
                    <a:pt x="208" y="110"/>
                  </a:lnTo>
                  <a:lnTo>
                    <a:pt x="205" y="120"/>
                  </a:lnTo>
                  <a:lnTo>
                    <a:pt x="204" y="131"/>
                  </a:lnTo>
                  <a:lnTo>
                    <a:pt x="204" y="137"/>
                  </a:lnTo>
                  <a:lnTo>
                    <a:pt x="204" y="140"/>
                  </a:lnTo>
                  <a:lnTo>
                    <a:pt x="204" y="143"/>
                  </a:lnTo>
                  <a:lnTo>
                    <a:pt x="204" y="149"/>
                  </a:lnTo>
                  <a:lnTo>
                    <a:pt x="204" y="156"/>
                  </a:lnTo>
                  <a:lnTo>
                    <a:pt x="201" y="160"/>
                  </a:lnTo>
                  <a:lnTo>
                    <a:pt x="199" y="163"/>
                  </a:lnTo>
                  <a:lnTo>
                    <a:pt x="197" y="168"/>
                  </a:lnTo>
                  <a:lnTo>
                    <a:pt x="197" y="172"/>
                  </a:lnTo>
                  <a:lnTo>
                    <a:pt x="198" y="179"/>
                  </a:lnTo>
                  <a:lnTo>
                    <a:pt x="203" y="186"/>
                  </a:lnTo>
                  <a:lnTo>
                    <a:pt x="210" y="191"/>
                  </a:lnTo>
                  <a:lnTo>
                    <a:pt x="218" y="192"/>
                  </a:lnTo>
                  <a:lnTo>
                    <a:pt x="226" y="191"/>
                  </a:lnTo>
                  <a:lnTo>
                    <a:pt x="233" y="186"/>
                  </a:lnTo>
                  <a:lnTo>
                    <a:pt x="237" y="179"/>
                  </a:lnTo>
                  <a:lnTo>
                    <a:pt x="239" y="172"/>
                  </a:lnTo>
                  <a:lnTo>
                    <a:pt x="237" y="168"/>
                  </a:lnTo>
                  <a:lnTo>
                    <a:pt x="236" y="162"/>
                  </a:lnTo>
                  <a:lnTo>
                    <a:pt x="233" y="158"/>
                  </a:lnTo>
                  <a:lnTo>
                    <a:pt x="229" y="155"/>
                  </a:lnTo>
                  <a:lnTo>
                    <a:pt x="229" y="149"/>
                  </a:lnTo>
                  <a:lnTo>
                    <a:pt x="229" y="145"/>
                  </a:lnTo>
                  <a:lnTo>
                    <a:pt x="229" y="141"/>
                  </a:lnTo>
                  <a:lnTo>
                    <a:pt x="229" y="138"/>
                  </a:lnTo>
                  <a:lnTo>
                    <a:pt x="231" y="131"/>
                  </a:lnTo>
                  <a:lnTo>
                    <a:pt x="233" y="120"/>
                  </a:lnTo>
                  <a:lnTo>
                    <a:pt x="239" y="110"/>
                  </a:lnTo>
                  <a:lnTo>
                    <a:pt x="247" y="101"/>
                  </a:lnTo>
                  <a:close/>
                </a:path>
              </a:pathLst>
            </a:custGeom>
            <a:solidFill>
              <a:srgbClr val="00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55" name="Freeform 55"/>
            <p:cNvSpPr>
              <a:spLocks/>
            </p:cNvSpPr>
            <p:nvPr/>
          </p:nvSpPr>
          <p:spPr bwMode="auto">
            <a:xfrm>
              <a:off x="937" y="2805"/>
              <a:ext cx="20" cy="38"/>
            </a:xfrm>
            <a:custGeom>
              <a:avLst/>
              <a:gdLst>
                <a:gd name="T0" fmla="*/ 0 w 39"/>
                <a:gd name="T1" fmla="*/ 0 h 76"/>
                <a:gd name="T2" fmla="*/ 0 w 39"/>
                <a:gd name="T3" fmla="*/ 34 h 76"/>
                <a:gd name="T4" fmla="*/ 1 w 39"/>
                <a:gd name="T5" fmla="*/ 35 h 76"/>
                <a:gd name="T6" fmla="*/ 1 w 39"/>
                <a:gd name="T7" fmla="*/ 37 h 76"/>
                <a:gd name="T8" fmla="*/ 2 w 39"/>
                <a:gd name="T9" fmla="*/ 37 h 76"/>
                <a:gd name="T10" fmla="*/ 4 w 39"/>
                <a:gd name="T11" fmla="*/ 38 h 76"/>
                <a:gd name="T12" fmla="*/ 6 w 39"/>
                <a:gd name="T13" fmla="*/ 38 h 76"/>
                <a:gd name="T14" fmla="*/ 10 w 39"/>
                <a:gd name="T15" fmla="*/ 38 h 76"/>
                <a:gd name="T16" fmla="*/ 13 w 39"/>
                <a:gd name="T17" fmla="*/ 38 h 76"/>
                <a:gd name="T18" fmla="*/ 16 w 39"/>
                <a:gd name="T19" fmla="*/ 38 h 76"/>
                <a:gd name="T20" fmla="*/ 17 w 39"/>
                <a:gd name="T21" fmla="*/ 37 h 76"/>
                <a:gd name="T22" fmla="*/ 19 w 39"/>
                <a:gd name="T23" fmla="*/ 37 h 76"/>
                <a:gd name="T24" fmla="*/ 19 w 39"/>
                <a:gd name="T25" fmla="*/ 35 h 76"/>
                <a:gd name="T26" fmla="*/ 20 w 39"/>
                <a:gd name="T27" fmla="*/ 34 h 76"/>
                <a:gd name="T28" fmla="*/ 20 w 39"/>
                <a:gd name="T29" fmla="*/ 0 h 76"/>
                <a:gd name="T30" fmla="*/ 0 w 39"/>
                <a:gd name="T31" fmla="*/ 0 h 7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9" h="76">
                  <a:moveTo>
                    <a:pt x="0" y="0"/>
                  </a:moveTo>
                  <a:lnTo>
                    <a:pt x="0" y="68"/>
                  </a:lnTo>
                  <a:lnTo>
                    <a:pt x="1" y="70"/>
                  </a:lnTo>
                  <a:lnTo>
                    <a:pt x="2" y="73"/>
                  </a:lnTo>
                  <a:lnTo>
                    <a:pt x="4" y="74"/>
                  </a:lnTo>
                  <a:lnTo>
                    <a:pt x="8" y="75"/>
                  </a:lnTo>
                  <a:lnTo>
                    <a:pt x="12" y="76"/>
                  </a:lnTo>
                  <a:lnTo>
                    <a:pt x="19" y="76"/>
                  </a:lnTo>
                  <a:lnTo>
                    <a:pt x="26" y="76"/>
                  </a:lnTo>
                  <a:lnTo>
                    <a:pt x="32" y="75"/>
                  </a:lnTo>
                  <a:lnTo>
                    <a:pt x="34" y="74"/>
                  </a:lnTo>
                  <a:lnTo>
                    <a:pt x="37" y="73"/>
                  </a:lnTo>
                  <a:lnTo>
                    <a:pt x="38" y="70"/>
                  </a:lnTo>
                  <a:lnTo>
                    <a:pt x="39" y="68"/>
                  </a:lnTo>
                  <a:lnTo>
                    <a:pt x="3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56" name="Freeform 56"/>
            <p:cNvSpPr>
              <a:spLocks/>
            </p:cNvSpPr>
            <p:nvPr/>
          </p:nvSpPr>
          <p:spPr bwMode="auto">
            <a:xfrm>
              <a:off x="899" y="2813"/>
              <a:ext cx="42" cy="33"/>
            </a:xfrm>
            <a:custGeom>
              <a:avLst/>
              <a:gdLst>
                <a:gd name="T0" fmla="*/ 0 w 85"/>
                <a:gd name="T1" fmla="*/ 32 h 66"/>
                <a:gd name="T2" fmla="*/ 0 w 85"/>
                <a:gd name="T3" fmla="*/ 28 h 66"/>
                <a:gd name="T4" fmla="*/ 3 w 85"/>
                <a:gd name="T5" fmla="*/ 24 h 66"/>
                <a:gd name="T6" fmla="*/ 8 w 85"/>
                <a:gd name="T7" fmla="*/ 21 h 66"/>
                <a:gd name="T8" fmla="*/ 12 w 85"/>
                <a:gd name="T9" fmla="*/ 21 h 66"/>
                <a:gd name="T10" fmla="*/ 40 w 85"/>
                <a:gd name="T11" fmla="*/ 0 h 66"/>
                <a:gd name="T12" fmla="*/ 42 w 85"/>
                <a:gd name="T13" fmla="*/ 3 h 66"/>
                <a:gd name="T14" fmla="*/ 13 w 85"/>
                <a:gd name="T15" fmla="*/ 24 h 66"/>
                <a:gd name="T16" fmla="*/ 13 w 85"/>
                <a:gd name="T17" fmla="*/ 28 h 66"/>
                <a:gd name="T18" fmla="*/ 9 w 85"/>
                <a:gd name="T19" fmla="*/ 31 h 66"/>
                <a:gd name="T20" fmla="*/ 4 w 85"/>
                <a:gd name="T21" fmla="*/ 33 h 66"/>
                <a:gd name="T22" fmla="*/ 0 w 85"/>
                <a:gd name="T23" fmla="*/ 32 h 6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5" h="66">
                  <a:moveTo>
                    <a:pt x="1" y="64"/>
                  </a:moveTo>
                  <a:lnTo>
                    <a:pt x="0" y="55"/>
                  </a:lnTo>
                  <a:lnTo>
                    <a:pt x="6" y="47"/>
                  </a:lnTo>
                  <a:lnTo>
                    <a:pt x="16" y="42"/>
                  </a:lnTo>
                  <a:lnTo>
                    <a:pt x="24" y="42"/>
                  </a:lnTo>
                  <a:lnTo>
                    <a:pt x="81" y="0"/>
                  </a:lnTo>
                  <a:lnTo>
                    <a:pt x="85" y="5"/>
                  </a:lnTo>
                  <a:lnTo>
                    <a:pt x="27" y="47"/>
                  </a:lnTo>
                  <a:lnTo>
                    <a:pt x="26" y="55"/>
                  </a:lnTo>
                  <a:lnTo>
                    <a:pt x="18" y="62"/>
                  </a:lnTo>
                  <a:lnTo>
                    <a:pt x="9" y="66"/>
                  </a:lnTo>
                  <a:lnTo>
                    <a:pt x="1" y="64"/>
                  </a:lnTo>
                  <a:close/>
                </a:path>
              </a:pathLst>
            </a:custGeom>
            <a:solidFill>
              <a:srgbClr val="00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57" name="Freeform 57"/>
            <p:cNvSpPr>
              <a:spLocks/>
            </p:cNvSpPr>
            <p:nvPr/>
          </p:nvSpPr>
          <p:spPr bwMode="auto">
            <a:xfrm>
              <a:off x="1015" y="2631"/>
              <a:ext cx="74" cy="24"/>
            </a:xfrm>
            <a:custGeom>
              <a:avLst/>
              <a:gdLst>
                <a:gd name="T0" fmla="*/ 0 w 149"/>
                <a:gd name="T1" fmla="*/ 13 h 49"/>
                <a:gd name="T2" fmla="*/ 0 w 149"/>
                <a:gd name="T3" fmla="*/ 16 h 49"/>
                <a:gd name="T4" fmla="*/ 1 w 149"/>
                <a:gd name="T5" fmla="*/ 17 h 49"/>
                <a:gd name="T6" fmla="*/ 3 w 149"/>
                <a:gd name="T7" fmla="*/ 18 h 49"/>
                <a:gd name="T8" fmla="*/ 5 w 149"/>
                <a:gd name="T9" fmla="*/ 20 h 49"/>
                <a:gd name="T10" fmla="*/ 7 w 149"/>
                <a:gd name="T11" fmla="*/ 20 h 49"/>
                <a:gd name="T12" fmla="*/ 10 w 149"/>
                <a:gd name="T13" fmla="*/ 21 h 49"/>
                <a:gd name="T14" fmla="*/ 12 w 149"/>
                <a:gd name="T15" fmla="*/ 22 h 49"/>
                <a:gd name="T16" fmla="*/ 15 w 149"/>
                <a:gd name="T17" fmla="*/ 22 h 49"/>
                <a:gd name="T18" fmla="*/ 18 w 149"/>
                <a:gd name="T19" fmla="*/ 24 h 49"/>
                <a:gd name="T20" fmla="*/ 21 w 149"/>
                <a:gd name="T21" fmla="*/ 24 h 49"/>
                <a:gd name="T22" fmla="*/ 22 w 149"/>
                <a:gd name="T23" fmla="*/ 24 h 49"/>
                <a:gd name="T24" fmla="*/ 23 w 149"/>
                <a:gd name="T25" fmla="*/ 24 h 49"/>
                <a:gd name="T26" fmla="*/ 25 w 149"/>
                <a:gd name="T27" fmla="*/ 24 h 49"/>
                <a:gd name="T28" fmla="*/ 27 w 149"/>
                <a:gd name="T29" fmla="*/ 22 h 49"/>
                <a:gd name="T30" fmla="*/ 30 w 149"/>
                <a:gd name="T31" fmla="*/ 21 h 49"/>
                <a:gd name="T32" fmla="*/ 34 w 149"/>
                <a:gd name="T33" fmla="*/ 20 h 49"/>
                <a:gd name="T34" fmla="*/ 38 w 149"/>
                <a:gd name="T35" fmla="*/ 18 h 49"/>
                <a:gd name="T36" fmla="*/ 42 w 149"/>
                <a:gd name="T37" fmla="*/ 17 h 49"/>
                <a:gd name="T38" fmla="*/ 45 w 149"/>
                <a:gd name="T39" fmla="*/ 17 h 49"/>
                <a:gd name="T40" fmla="*/ 47 w 149"/>
                <a:gd name="T41" fmla="*/ 17 h 49"/>
                <a:gd name="T42" fmla="*/ 49 w 149"/>
                <a:gd name="T43" fmla="*/ 17 h 49"/>
                <a:gd name="T44" fmla="*/ 52 w 149"/>
                <a:gd name="T45" fmla="*/ 17 h 49"/>
                <a:gd name="T46" fmla="*/ 54 w 149"/>
                <a:gd name="T47" fmla="*/ 17 h 49"/>
                <a:gd name="T48" fmla="*/ 57 w 149"/>
                <a:gd name="T49" fmla="*/ 17 h 49"/>
                <a:gd name="T50" fmla="*/ 60 w 149"/>
                <a:gd name="T51" fmla="*/ 18 h 49"/>
                <a:gd name="T52" fmla="*/ 62 w 149"/>
                <a:gd name="T53" fmla="*/ 18 h 49"/>
                <a:gd name="T54" fmla="*/ 64 w 149"/>
                <a:gd name="T55" fmla="*/ 18 h 49"/>
                <a:gd name="T56" fmla="*/ 66 w 149"/>
                <a:gd name="T57" fmla="*/ 18 h 49"/>
                <a:gd name="T58" fmla="*/ 69 w 149"/>
                <a:gd name="T59" fmla="*/ 19 h 49"/>
                <a:gd name="T60" fmla="*/ 71 w 149"/>
                <a:gd name="T61" fmla="*/ 20 h 49"/>
                <a:gd name="T62" fmla="*/ 73 w 149"/>
                <a:gd name="T63" fmla="*/ 20 h 49"/>
                <a:gd name="T64" fmla="*/ 74 w 149"/>
                <a:gd name="T65" fmla="*/ 18 h 49"/>
                <a:gd name="T66" fmla="*/ 74 w 149"/>
                <a:gd name="T67" fmla="*/ 17 h 49"/>
                <a:gd name="T68" fmla="*/ 71 w 149"/>
                <a:gd name="T69" fmla="*/ 14 h 49"/>
                <a:gd name="T70" fmla="*/ 68 w 149"/>
                <a:gd name="T71" fmla="*/ 12 h 49"/>
                <a:gd name="T72" fmla="*/ 64 w 149"/>
                <a:gd name="T73" fmla="*/ 9 h 49"/>
                <a:gd name="T74" fmla="*/ 61 w 149"/>
                <a:gd name="T75" fmla="*/ 7 h 49"/>
                <a:gd name="T76" fmla="*/ 57 w 149"/>
                <a:gd name="T77" fmla="*/ 7 h 49"/>
                <a:gd name="T78" fmla="*/ 55 w 149"/>
                <a:gd name="T79" fmla="*/ 6 h 49"/>
                <a:gd name="T80" fmla="*/ 52 w 149"/>
                <a:gd name="T81" fmla="*/ 5 h 49"/>
                <a:gd name="T82" fmla="*/ 49 w 149"/>
                <a:gd name="T83" fmla="*/ 3 h 49"/>
                <a:gd name="T84" fmla="*/ 46 w 149"/>
                <a:gd name="T85" fmla="*/ 2 h 49"/>
                <a:gd name="T86" fmla="*/ 43 w 149"/>
                <a:gd name="T87" fmla="*/ 1 h 49"/>
                <a:gd name="T88" fmla="*/ 41 w 149"/>
                <a:gd name="T89" fmla="*/ 0 h 49"/>
                <a:gd name="T90" fmla="*/ 39 w 149"/>
                <a:gd name="T91" fmla="*/ 0 h 49"/>
                <a:gd name="T92" fmla="*/ 37 w 149"/>
                <a:gd name="T93" fmla="*/ 1 h 49"/>
                <a:gd name="T94" fmla="*/ 34 w 149"/>
                <a:gd name="T95" fmla="*/ 2 h 49"/>
                <a:gd name="T96" fmla="*/ 30 w 149"/>
                <a:gd name="T97" fmla="*/ 3 h 49"/>
                <a:gd name="T98" fmla="*/ 27 w 149"/>
                <a:gd name="T99" fmla="*/ 4 h 49"/>
                <a:gd name="T100" fmla="*/ 23 w 149"/>
                <a:gd name="T101" fmla="*/ 6 h 49"/>
                <a:gd name="T102" fmla="*/ 21 w 149"/>
                <a:gd name="T103" fmla="*/ 6 h 49"/>
                <a:gd name="T104" fmla="*/ 19 w 149"/>
                <a:gd name="T105" fmla="*/ 7 h 49"/>
                <a:gd name="T106" fmla="*/ 17 w 149"/>
                <a:gd name="T107" fmla="*/ 7 h 49"/>
                <a:gd name="T108" fmla="*/ 15 w 149"/>
                <a:gd name="T109" fmla="*/ 7 h 49"/>
                <a:gd name="T110" fmla="*/ 12 w 149"/>
                <a:gd name="T111" fmla="*/ 7 h 49"/>
                <a:gd name="T112" fmla="*/ 9 w 149"/>
                <a:gd name="T113" fmla="*/ 7 h 49"/>
                <a:gd name="T114" fmla="*/ 6 w 149"/>
                <a:gd name="T115" fmla="*/ 8 h 49"/>
                <a:gd name="T116" fmla="*/ 4 w 149"/>
                <a:gd name="T117" fmla="*/ 9 h 49"/>
                <a:gd name="T118" fmla="*/ 2 w 149"/>
                <a:gd name="T119" fmla="*/ 11 h 49"/>
                <a:gd name="T120" fmla="*/ 0 w 149"/>
                <a:gd name="T121" fmla="*/ 13 h 4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49" h="49">
                  <a:moveTo>
                    <a:pt x="1" y="27"/>
                  </a:moveTo>
                  <a:lnTo>
                    <a:pt x="0" y="32"/>
                  </a:lnTo>
                  <a:lnTo>
                    <a:pt x="3" y="35"/>
                  </a:lnTo>
                  <a:lnTo>
                    <a:pt x="6" y="37"/>
                  </a:lnTo>
                  <a:lnTo>
                    <a:pt x="11" y="40"/>
                  </a:lnTo>
                  <a:lnTo>
                    <a:pt x="14" y="41"/>
                  </a:lnTo>
                  <a:lnTo>
                    <a:pt x="20" y="42"/>
                  </a:lnTo>
                  <a:lnTo>
                    <a:pt x="24" y="44"/>
                  </a:lnTo>
                  <a:lnTo>
                    <a:pt x="31" y="45"/>
                  </a:lnTo>
                  <a:lnTo>
                    <a:pt x="36" y="48"/>
                  </a:lnTo>
                  <a:lnTo>
                    <a:pt x="42" y="49"/>
                  </a:lnTo>
                  <a:lnTo>
                    <a:pt x="45" y="49"/>
                  </a:lnTo>
                  <a:lnTo>
                    <a:pt x="47" y="49"/>
                  </a:lnTo>
                  <a:lnTo>
                    <a:pt x="50" y="48"/>
                  </a:lnTo>
                  <a:lnTo>
                    <a:pt x="55" y="45"/>
                  </a:lnTo>
                  <a:lnTo>
                    <a:pt x="61" y="43"/>
                  </a:lnTo>
                  <a:lnTo>
                    <a:pt x="69" y="40"/>
                  </a:lnTo>
                  <a:lnTo>
                    <a:pt x="76" y="37"/>
                  </a:lnTo>
                  <a:lnTo>
                    <a:pt x="84" y="35"/>
                  </a:lnTo>
                  <a:lnTo>
                    <a:pt x="90" y="34"/>
                  </a:lnTo>
                  <a:lnTo>
                    <a:pt x="95" y="34"/>
                  </a:lnTo>
                  <a:lnTo>
                    <a:pt x="98" y="34"/>
                  </a:lnTo>
                  <a:lnTo>
                    <a:pt x="104" y="34"/>
                  </a:lnTo>
                  <a:lnTo>
                    <a:pt x="108" y="35"/>
                  </a:lnTo>
                  <a:lnTo>
                    <a:pt x="114" y="35"/>
                  </a:lnTo>
                  <a:lnTo>
                    <a:pt x="120" y="36"/>
                  </a:lnTo>
                  <a:lnTo>
                    <a:pt x="125" y="36"/>
                  </a:lnTo>
                  <a:lnTo>
                    <a:pt x="129" y="37"/>
                  </a:lnTo>
                  <a:lnTo>
                    <a:pt x="133" y="37"/>
                  </a:lnTo>
                  <a:lnTo>
                    <a:pt x="138" y="38"/>
                  </a:lnTo>
                  <a:lnTo>
                    <a:pt x="143" y="40"/>
                  </a:lnTo>
                  <a:lnTo>
                    <a:pt x="147" y="40"/>
                  </a:lnTo>
                  <a:lnTo>
                    <a:pt x="149" y="37"/>
                  </a:lnTo>
                  <a:lnTo>
                    <a:pt x="148" y="34"/>
                  </a:lnTo>
                  <a:lnTo>
                    <a:pt x="143" y="28"/>
                  </a:lnTo>
                  <a:lnTo>
                    <a:pt x="136" y="24"/>
                  </a:lnTo>
                  <a:lnTo>
                    <a:pt x="129" y="19"/>
                  </a:lnTo>
                  <a:lnTo>
                    <a:pt x="122" y="15"/>
                  </a:lnTo>
                  <a:lnTo>
                    <a:pt x="115" y="14"/>
                  </a:lnTo>
                  <a:lnTo>
                    <a:pt x="110" y="12"/>
                  </a:lnTo>
                  <a:lnTo>
                    <a:pt x="104" y="10"/>
                  </a:lnTo>
                  <a:lnTo>
                    <a:pt x="98" y="6"/>
                  </a:lnTo>
                  <a:lnTo>
                    <a:pt x="92" y="4"/>
                  </a:lnTo>
                  <a:lnTo>
                    <a:pt x="87" y="2"/>
                  </a:lnTo>
                  <a:lnTo>
                    <a:pt x="82" y="0"/>
                  </a:lnTo>
                  <a:lnTo>
                    <a:pt x="79" y="0"/>
                  </a:lnTo>
                  <a:lnTo>
                    <a:pt x="74" y="2"/>
                  </a:lnTo>
                  <a:lnTo>
                    <a:pt x="68" y="4"/>
                  </a:lnTo>
                  <a:lnTo>
                    <a:pt x="61" y="6"/>
                  </a:lnTo>
                  <a:lnTo>
                    <a:pt x="54" y="9"/>
                  </a:lnTo>
                  <a:lnTo>
                    <a:pt x="47" y="12"/>
                  </a:lnTo>
                  <a:lnTo>
                    <a:pt x="42" y="13"/>
                  </a:lnTo>
                  <a:lnTo>
                    <a:pt x="38" y="14"/>
                  </a:lnTo>
                  <a:lnTo>
                    <a:pt x="35" y="14"/>
                  </a:lnTo>
                  <a:lnTo>
                    <a:pt x="30" y="14"/>
                  </a:lnTo>
                  <a:lnTo>
                    <a:pt x="24" y="14"/>
                  </a:lnTo>
                  <a:lnTo>
                    <a:pt x="19" y="15"/>
                  </a:lnTo>
                  <a:lnTo>
                    <a:pt x="13" y="17"/>
                  </a:lnTo>
                  <a:lnTo>
                    <a:pt x="8" y="19"/>
                  </a:lnTo>
                  <a:lnTo>
                    <a:pt x="4" y="22"/>
                  </a:lnTo>
                  <a:lnTo>
                    <a:pt x="1" y="27"/>
                  </a:lnTo>
                  <a:close/>
                </a:path>
              </a:pathLst>
            </a:custGeom>
            <a:solidFill>
              <a:srgbClr val="8447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58" name="Freeform 58"/>
            <p:cNvSpPr>
              <a:spLocks/>
            </p:cNvSpPr>
            <p:nvPr/>
          </p:nvSpPr>
          <p:spPr bwMode="auto">
            <a:xfrm>
              <a:off x="1017" y="2641"/>
              <a:ext cx="10" cy="9"/>
            </a:xfrm>
            <a:custGeom>
              <a:avLst/>
              <a:gdLst>
                <a:gd name="T0" fmla="*/ 10 w 19"/>
                <a:gd name="T1" fmla="*/ 6 h 18"/>
                <a:gd name="T2" fmla="*/ 10 w 19"/>
                <a:gd name="T3" fmla="*/ 4 h 18"/>
                <a:gd name="T4" fmla="*/ 9 w 19"/>
                <a:gd name="T5" fmla="*/ 3 h 18"/>
                <a:gd name="T6" fmla="*/ 8 w 19"/>
                <a:gd name="T7" fmla="*/ 1 h 18"/>
                <a:gd name="T8" fmla="*/ 6 w 19"/>
                <a:gd name="T9" fmla="*/ 0 h 18"/>
                <a:gd name="T10" fmla="*/ 4 w 19"/>
                <a:gd name="T11" fmla="*/ 0 h 18"/>
                <a:gd name="T12" fmla="*/ 3 w 19"/>
                <a:gd name="T13" fmla="*/ 1 h 18"/>
                <a:gd name="T14" fmla="*/ 1 w 19"/>
                <a:gd name="T15" fmla="*/ 2 h 18"/>
                <a:gd name="T16" fmla="*/ 1 w 19"/>
                <a:gd name="T17" fmla="*/ 4 h 18"/>
                <a:gd name="T18" fmla="*/ 0 w 19"/>
                <a:gd name="T19" fmla="*/ 6 h 18"/>
                <a:gd name="T20" fmla="*/ 1 w 19"/>
                <a:gd name="T21" fmla="*/ 7 h 18"/>
                <a:gd name="T22" fmla="*/ 2 w 19"/>
                <a:gd name="T23" fmla="*/ 9 h 18"/>
                <a:gd name="T24" fmla="*/ 4 w 19"/>
                <a:gd name="T25" fmla="*/ 9 h 18"/>
                <a:gd name="T26" fmla="*/ 6 w 19"/>
                <a:gd name="T27" fmla="*/ 9 h 18"/>
                <a:gd name="T28" fmla="*/ 8 w 19"/>
                <a:gd name="T29" fmla="*/ 9 h 18"/>
                <a:gd name="T30" fmla="*/ 9 w 19"/>
                <a:gd name="T31" fmla="*/ 8 h 18"/>
                <a:gd name="T32" fmla="*/ 10 w 19"/>
                <a:gd name="T33" fmla="*/ 6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9" h="18">
                  <a:moveTo>
                    <a:pt x="19" y="12"/>
                  </a:moveTo>
                  <a:lnTo>
                    <a:pt x="19" y="8"/>
                  </a:lnTo>
                  <a:lnTo>
                    <a:pt x="18" y="5"/>
                  </a:lnTo>
                  <a:lnTo>
                    <a:pt x="16" y="1"/>
                  </a:lnTo>
                  <a:lnTo>
                    <a:pt x="12" y="0"/>
                  </a:lnTo>
                  <a:lnTo>
                    <a:pt x="8" y="0"/>
                  </a:lnTo>
                  <a:lnTo>
                    <a:pt x="6" y="1"/>
                  </a:lnTo>
                  <a:lnTo>
                    <a:pt x="2" y="4"/>
                  </a:lnTo>
                  <a:lnTo>
                    <a:pt x="1" y="7"/>
                  </a:lnTo>
                  <a:lnTo>
                    <a:pt x="0" y="12"/>
                  </a:lnTo>
                  <a:lnTo>
                    <a:pt x="1" y="14"/>
                  </a:lnTo>
                  <a:lnTo>
                    <a:pt x="4" y="17"/>
                  </a:lnTo>
                  <a:lnTo>
                    <a:pt x="8" y="18"/>
                  </a:lnTo>
                  <a:lnTo>
                    <a:pt x="11" y="18"/>
                  </a:lnTo>
                  <a:lnTo>
                    <a:pt x="15" y="17"/>
                  </a:lnTo>
                  <a:lnTo>
                    <a:pt x="18" y="15"/>
                  </a:lnTo>
                  <a:lnTo>
                    <a:pt x="19" y="12"/>
                  </a:lnTo>
                  <a:close/>
                </a:path>
              </a:pathLst>
            </a:custGeom>
            <a:solidFill>
              <a:srgbClr val="8447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59" name="Freeform 59"/>
            <p:cNvSpPr>
              <a:spLocks/>
            </p:cNvSpPr>
            <p:nvPr/>
          </p:nvSpPr>
          <p:spPr bwMode="auto">
            <a:xfrm>
              <a:off x="900" y="2504"/>
              <a:ext cx="129" cy="147"/>
            </a:xfrm>
            <a:custGeom>
              <a:avLst/>
              <a:gdLst>
                <a:gd name="T0" fmla="*/ 81 w 258"/>
                <a:gd name="T1" fmla="*/ 0 h 295"/>
                <a:gd name="T2" fmla="*/ 73 w 258"/>
                <a:gd name="T3" fmla="*/ 2 h 295"/>
                <a:gd name="T4" fmla="*/ 65 w 258"/>
                <a:gd name="T5" fmla="*/ 7 h 295"/>
                <a:gd name="T6" fmla="*/ 59 w 258"/>
                <a:gd name="T7" fmla="*/ 12 h 295"/>
                <a:gd name="T8" fmla="*/ 54 w 258"/>
                <a:gd name="T9" fmla="*/ 20 h 295"/>
                <a:gd name="T10" fmla="*/ 48 w 258"/>
                <a:gd name="T11" fmla="*/ 29 h 295"/>
                <a:gd name="T12" fmla="*/ 43 w 258"/>
                <a:gd name="T13" fmla="*/ 36 h 295"/>
                <a:gd name="T14" fmla="*/ 40 w 258"/>
                <a:gd name="T15" fmla="*/ 41 h 295"/>
                <a:gd name="T16" fmla="*/ 35 w 258"/>
                <a:gd name="T17" fmla="*/ 46 h 295"/>
                <a:gd name="T18" fmla="*/ 25 w 258"/>
                <a:gd name="T19" fmla="*/ 57 h 295"/>
                <a:gd name="T20" fmla="*/ 20 w 258"/>
                <a:gd name="T21" fmla="*/ 67 h 295"/>
                <a:gd name="T22" fmla="*/ 13 w 258"/>
                <a:gd name="T23" fmla="*/ 76 h 295"/>
                <a:gd name="T24" fmla="*/ 8 w 258"/>
                <a:gd name="T25" fmla="*/ 85 h 295"/>
                <a:gd name="T26" fmla="*/ 1 w 258"/>
                <a:gd name="T27" fmla="*/ 105 h 295"/>
                <a:gd name="T28" fmla="*/ 2 w 258"/>
                <a:gd name="T29" fmla="*/ 112 h 295"/>
                <a:gd name="T30" fmla="*/ 11 w 258"/>
                <a:gd name="T31" fmla="*/ 117 h 295"/>
                <a:gd name="T32" fmla="*/ 23 w 258"/>
                <a:gd name="T33" fmla="*/ 123 h 295"/>
                <a:gd name="T34" fmla="*/ 35 w 258"/>
                <a:gd name="T35" fmla="*/ 128 h 295"/>
                <a:gd name="T36" fmla="*/ 50 w 258"/>
                <a:gd name="T37" fmla="*/ 133 h 295"/>
                <a:gd name="T38" fmla="*/ 76 w 258"/>
                <a:gd name="T39" fmla="*/ 139 h 295"/>
                <a:gd name="T40" fmla="*/ 101 w 258"/>
                <a:gd name="T41" fmla="*/ 144 h 295"/>
                <a:gd name="T42" fmla="*/ 119 w 258"/>
                <a:gd name="T43" fmla="*/ 147 h 295"/>
                <a:gd name="T44" fmla="*/ 125 w 258"/>
                <a:gd name="T45" fmla="*/ 147 h 295"/>
                <a:gd name="T46" fmla="*/ 129 w 258"/>
                <a:gd name="T47" fmla="*/ 144 h 295"/>
                <a:gd name="T48" fmla="*/ 129 w 258"/>
                <a:gd name="T49" fmla="*/ 139 h 295"/>
                <a:gd name="T50" fmla="*/ 126 w 258"/>
                <a:gd name="T51" fmla="*/ 136 h 295"/>
                <a:gd name="T52" fmla="*/ 122 w 258"/>
                <a:gd name="T53" fmla="*/ 133 h 295"/>
                <a:gd name="T54" fmla="*/ 111 w 258"/>
                <a:gd name="T55" fmla="*/ 128 h 295"/>
                <a:gd name="T56" fmla="*/ 96 w 258"/>
                <a:gd name="T57" fmla="*/ 121 h 295"/>
                <a:gd name="T58" fmla="*/ 84 w 258"/>
                <a:gd name="T59" fmla="*/ 114 h 295"/>
                <a:gd name="T60" fmla="*/ 79 w 258"/>
                <a:gd name="T61" fmla="*/ 111 h 295"/>
                <a:gd name="T62" fmla="*/ 73 w 258"/>
                <a:gd name="T63" fmla="*/ 107 h 295"/>
                <a:gd name="T64" fmla="*/ 64 w 258"/>
                <a:gd name="T65" fmla="*/ 102 h 295"/>
                <a:gd name="T66" fmla="*/ 54 w 258"/>
                <a:gd name="T67" fmla="*/ 98 h 295"/>
                <a:gd name="T68" fmla="*/ 53 w 258"/>
                <a:gd name="T69" fmla="*/ 90 h 295"/>
                <a:gd name="T70" fmla="*/ 62 w 258"/>
                <a:gd name="T71" fmla="*/ 80 h 295"/>
                <a:gd name="T72" fmla="*/ 69 w 258"/>
                <a:gd name="T73" fmla="*/ 72 h 295"/>
                <a:gd name="T74" fmla="*/ 76 w 258"/>
                <a:gd name="T75" fmla="*/ 63 h 295"/>
                <a:gd name="T76" fmla="*/ 84 w 258"/>
                <a:gd name="T77" fmla="*/ 54 h 295"/>
                <a:gd name="T78" fmla="*/ 92 w 258"/>
                <a:gd name="T79" fmla="*/ 46 h 295"/>
                <a:gd name="T80" fmla="*/ 100 w 258"/>
                <a:gd name="T81" fmla="*/ 39 h 295"/>
                <a:gd name="T82" fmla="*/ 107 w 258"/>
                <a:gd name="T83" fmla="*/ 25 h 295"/>
                <a:gd name="T84" fmla="*/ 108 w 258"/>
                <a:gd name="T85" fmla="*/ 16 h 295"/>
                <a:gd name="T86" fmla="*/ 106 w 258"/>
                <a:gd name="T87" fmla="*/ 10 h 295"/>
                <a:gd name="T88" fmla="*/ 100 w 258"/>
                <a:gd name="T89" fmla="*/ 4 h 295"/>
                <a:gd name="T90" fmla="*/ 91 w 258"/>
                <a:gd name="T91" fmla="*/ 0 h 29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258" h="295">
                  <a:moveTo>
                    <a:pt x="170" y="0"/>
                  </a:moveTo>
                  <a:lnTo>
                    <a:pt x="161" y="0"/>
                  </a:lnTo>
                  <a:lnTo>
                    <a:pt x="153" y="2"/>
                  </a:lnTo>
                  <a:lnTo>
                    <a:pt x="145" y="5"/>
                  </a:lnTo>
                  <a:lnTo>
                    <a:pt x="137" y="9"/>
                  </a:lnTo>
                  <a:lnTo>
                    <a:pt x="130" y="14"/>
                  </a:lnTo>
                  <a:lnTo>
                    <a:pt x="123" y="20"/>
                  </a:lnTo>
                  <a:lnTo>
                    <a:pt x="117" y="25"/>
                  </a:lnTo>
                  <a:lnTo>
                    <a:pt x="113" y="31"/>
                  </a:lnTo>
                  <a:lnTo>
                    <a:pt x="107" y="40"/>
                  </a:lnTo>
                  <a:lnTo>
                    <a:pt x="101" y="48"/>
                  </a:lnTo>
                  <a:lnTo>
                    <a:pt x="95" y="58"/>
                  </a:lnTo>
                  <a:lnTo>
                    <a:pt x="91" y="66"/>
                  </a:lnTo>
                  <a:lnTo>
                    <a:pt x="86" y="73"/>
                  </a:lnTo>
                  <a:lnTo>
                    <a:pt x="83" y="78"/>
                  </a:lnTo>
                  <a:lnTo>
                    <a:pt x="79" y="83"/>
                  </a:lnTo>
                  <a:lnTo>
                    <a:pt x="77" y="86"/>
                  </a:lnTo>
                  <a:lnTo>
                    <a:pt x="70" y="93"/>
                  </a:lnTo>
                  <a:lnTo>
                    <a:pt x="61" y="104"/>
                  </a:lnTo>
                  <a:lnTo>
                    <a:pt x="50" y="115"/>
                  </a:lnTo>
                  <a:lnTo>
                    <a:pt x="44" y="126"/>
                  </a:lnTo>
                  <a:lnTo>
                    <a:pt x="39" y="134"/>
                  </a:lnTo>
                  <a:lnTo>
                    <a:pt x="33" y="144"/>
                  </a:lnTo>
                  <a:lnTo>
                    <a:pt x="26" y="152"/>
                  </a:lnTo>
                  <a:lnTo>
                    <a:pt x="22" y="159"/>
                  </a:lnTo>
                  <a:lnTo>
                    <a:pt x="15" y="170"/>
                  </a:lnTo>
                  <a:lnTo>
                    <a:pt x="7" y="190"/>
                  </a:lnTo>
                  <a:lnTo>
                    <a:pt x="1" y="210"/>
                  </a:lnTo>
                  <a:lnTo>
                    <a:pt x="0" y="221"/>
                  </a:lnTo>
                  <a:lnTo>
                    <a:pt x="3" y="225"/>
                  </a:lnTo>
                  <a:lnTo>
                    <a:pt x="11" y="229"/>
                  </a:lnTo>
                  <a:lnTo>
                    <a:pt x="21" y="235"/>
                  </a:lnTo>
                  <a:lnTo>
                    <a:pt x="32" y="241"/>
                  </a:lnTo>
                  <a:lnTo>
                    <a:pt x="45" y="246"/>
                  </a:lnTo>
                  <a:lnTo>
                    <a:pt x="57" y="251"/>
                  </a:lnTo>
                  <a:lnTo>
                    <a:pt x="69" y="256"/>
                  </a:lnTo>
                  <a:lnTo>
                    <a:pt x="78" y="259"/>
                  </a:lnTo>
                  <a:lnTo>
                    <a:pt x="100" y="266"/>
                  </a:lnTo>
                  <a:lnTo>
                    <a:pt x="125" y="273"/>
                  </a:lnTo>
                  <a:lnTo>
                    <a:pt x="152" y="279"/>
                  </a:lnTo>
                  <a:lnTo>
                    <a:pt x="177" y="284"/>
                  </a:lnTo>
                  <a:lnTo>
                    <a:pt x="201" y="289"/>
                  </a:lnTo>
                  <a:lnTo>
                    <a:pt x="221" y="292"/>
                  </a:lnTo>
                  <a:lnTo>
                    <a:pt x="237" y="295"/>
                  </a:lnTo>
                  <a:lnTo>
                    <a:pt x="245" y="295"/>
                  </a:lnTo>
                  <a:lnTo>
                    <a:pt x="250" y="294"/>
                  </a:lnTo>
                  <a:lnTo>
                    <a:pt x="253" y="291"/>
                  </a:lnTo>
                  <a:lnTo>
                    <a:pt x="257" y="288"/>
                  </a:lnTo>
                  <a:lnTo>
                    <a:pt x="258" y="283"/>
                  </a:lnTo>
                  <a:lnTo>
                    <a:pt x="257" y="279"/>
                  </a:lnTo>
                  <a:lnTo>
                    <a:pt x="254" y="274"/>
                  </a:lnTo>
                  <a:lnTo>
                    <a:pt x="251" y="272"/>
                  </a:lnTo>
                  <a:lnTo>
                    <a:pt x="247" y="269"/>
                  </a:lnTo>
                  <a:lnTo>
                    <a:pt x="243" y="267"/>
                  </a:lnTo>
                  <a:lnTo>
                    <a:pt x="234" y="263"/>
                  </a:lnTo>
                  <a:lnTo>
                    <a:pt x="221" y="256"/>
                  </a:lnTo>
                  <a:lnTo>
                    <a:pt x="206" y="249"/>
                  </a:lnTo>
                  <a:lnTo>
                    <a:pt x="191" y="242"/>
                  </a:lnTo>
                  <a:lnTo>
                    <a:pt x="178" y="235"/>
                  </a:lnTo>
                  <a:lnTo>
                    <a:pt x="168" y="229"/>
                  </a:lnTo>
                  <a:lnTo>
                    <a:pt x="162" y="226"/>
                  </a:lnTo>
                  <a:lnTo>
                    <a:pt x="158" y="222"/>
                  </a:lnTo>
                  <a:lnTo>
                    <a:pt x="152" y="219"/>
                  </a:lnTo>
                  <a:lnTo>
                    <a:pt x="145" y="214"/>
                  </a:lnTo>
                  <a:lnTo>
                    <a:pt x="137" y="208"/>
                  </a:lnTo>
                  <a:lnTo>
                    <a:pt x="128" y="204"/>
                  </a:lnTo>
                  <a:lnTo>
                    <a:pt x="118" y="199"/>
                  </a:lnTo>
                  <a:lnTo>
                    <a:pt x="108" y="197"/>
                  </a:lnTo>
                  <a:lnTo>
                    <a:pt x="99" y="195"/>
                  </a:lnTo>
                  <a:lnTo>
                    <a:pt x="105" y="181"/>
                  </a:lnTo>
                  <a:lnTo>
                    <a:pt x="113" y="170"/>
                  </a:lnTo>
                  <a:lnTo>
                    <a:pt x="123" y="161"/>
                  </a:lnTo>
                  <a:lnTo>
                    <a:pt x="132" y="151"/>
                  </a:lnTo>
                  <a:lnTo>
                    <a:pt x="137" y="144"/>
                  </a:lnTo>
                  <a:lnTo>
                    <a:pt x="144" y="136"/>
                  </a:lnTo>
                  <a:lnTo>
                    <a:pt x="151" y="127"/>
                  </a:lnTo>
                  <a:lnTo>
                    <a:pt x="159" y="118"/>
                  </a:lnTo>
                  <a:lnTo>
                    <a:pt x="167" y="108"/>
                  </a:lnTo>
                  <a:lnTo>
                    <a:pt x="175" y="100"/>
                  </a:lnTo>
                  <a:lnTo>
                    <a:pt x="183" y="92"/>
                  </a:lnTo>
                  <a:lnTo>
                    <a:pt x="189" y="88"/>
                  </a:lnTo>
                  <a:lnTo>
                    <a:pt x="200" y="78"/>
                  </a:lnTo>
                  <a:lnTo>
                    <a:pt x="208" y="65"/>
                  </a:lnTo>
                  <a:lnTo>
                    <a:pt x="214" y="51"/>
                  </a:lnTo>
                  <a:lnTo>
                    <a:pt x="216" y="38"/>
                  </a:lnTo>
                  <a:lnTo>
                    <a:pt x="215" y="32"/>
                  </a:lnTo>
                  <a:lnTo>
                    <a:pt x="214" y="27"/>
                  </a:lnTo>
                  <a:lnTo>
                    <a:pt x="211" y="21"/>
                  </a:lnTo>
                  <a:lnTo>
                    <a:pt x="206" y="15"/>
                  </a:lnTo>
                  <a:lnTo>
                    <a:pt x="199" y="9"/>
                  </a:lnTo>
                  <a:lnTo>
                    <a:pt x="191" y="5"/>
                  </a:lnTo>
                  <a:lnTo>
                    <a:pt x="182" y="1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rgbClr val="8447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60" name="Freeform 60"/>
            <p:cNvSpPr>
              <a:spLocks/>
            </p:cNvSpPr>
            <p:nvPr/>
          </p:nvSpPr>
          <p:spPr bwMode="auto">
            <a:xfrm>
              <a:off x="1018" y="2641"/>
              <a:ext cx="9" cy="9"/>
            </a:xfrm>
            <a:custGeom>
              <a:avLst/>
              <a:gdLst>
                <a:gd name="T0" fmla="*/ 5 w 18"/>
                <a:gd name="T1" fmla="*/ 9 h 18"/>
                <a:gd name="T2" fmla="*/ 7 w 18"/>
                <a:gd name="T3" fmla="*/ 9 h 18"/>
                <a:gd name="T4" fmla="*/ 8 w 18"/>
                <a:gd name="T5" fmla="*/ 8 h 18"/>
                <a:gd name="T6" fmla="*/ 9 w 18"/>
                <a:gd name="T7" fmla="*/ 7 h 18"/>
                <a:gd name="T8" fmla="*/ 9 w 18"/>
                <a:gd name="T9" fmla="*/ 5 h 18"/>
                <a:gd name="T10" fmla="*/ 9 w 18"/>
                <a:gd name="T11" fmla="*/ 3 h 18"/>
                <a:gd name="T12" fmla="*/ 8 w 18"/>
                <a:gd name="T13" fmla="*/ 1 h 18"/>
                <a:gd name="T14" fmla="*/ 7 w 18"/>
                <a:gd name="T15" fmla="*/ 1 h 18"/>
                <a:gd name="T16" fmla="*/ 5 w 18"/>
                <a:gd name="T17" fmla="*/ 0 h 18"/>
                <a:gd name="T18" fmla="*/ 3 w 18"/>
                <a:gd name="T19" fmla="*/ 0 h 18"/>
                <a:gd name="T20" fmla="*/ 2 w 18"/>
                <a:gd name="T21" fmla="*/ 1 h 18"/>
                <a:gd name="T22" fmla="*/ 1 w 18"/>
                <a:gd name="T23" fmla="*/ 3 h 18"/>
                <a:gd name="T24" fmla="*/ 0 w 18"/>
                <a:gd name="T25" fmla="*/ 5 h 18"/>
                <a:gd name="T26" fmla="*/ 0 w 18"/>
                <a:gd name="T27" fmla="*/ 7 h 18"/>
                <a:gd name="T28" fmla="*/ 1 w 18"/>
                <a:gd name="T29" fmla="*/ 8 h 18"/>
                <a:gd name="T30" fmla="*/ 3 w 18"/>
                <a:gd name="T31" fmla="*/ 9 h 18"/>
                <a:gd name="T32" fmla="*/ 5 w 18"/>
                <a:gd name="T33" fmla="*/ 9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8" h="18">
                  <a:moveTo>
                    <a:pt x="9" y="18"/>
                  </a:moveTo>
                  <a:lnTo>
                    <a:pt x="13" y="18"/>
                  </a:lnTo>
                  <a:lnTo>
                    <a:pt x="16" y="16"/>
                  </a:lnTo>
                  <a:lnTo>
                    <a:pt x="17" y="13"/>
                  </a:lnTo>
                  <a:lnTo>
                    <a:pt x="18" y="9"/>
                  </a:lnTo>
                  <a:lnTo>
                    <a:pt x="18" y="6"/>
                  </a:lnTo>
                  <a:lnTo>
                    <a:pt x="16" y="2"/>
                  </a:lnTo>
                  <a:lnTo>
                    <a:pt x="14" y="1"/>
                  </a:lnTo>
                  <a:lnTo>
                    <a:pt x="9" y="0"/>
                  </a:lnTo>
                  <a:lnTo>
                    <a:pt x="6" y="0"/>
                  </a:lnTo>
                  <a:lnTo>
                    <a:pt x="3" y="2"/>
                  </a:lnTo>
                  <a:lnTo>
                    <a:pt x="1" y="5"/>
                  </a:lnTo>
                  <a:lnTo>
                    <a:pt x="0" y="9"/>
                  </a:lnTo>
                  <a:lnTo>
                    <a:pt x="0" y="13"/>
                  </a:lnTo>
                  <a:lnTo>
                    <a:pt x="2" y="15"/>
                  </a:lnTo>
                  <a:lnTo>
                    <a:pt x="6" y="17"/>
                  </a:lnTo>
                  <a:lnTo>
                    <a:pt x="9" y="18"/>
                  </a:lnTo>
                  <a:close/>
                </a:path>
              </a:pathLst>
            </a:custGeom>
            <a:solidFill>
              <a:srgbClr val="8447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61" name="Freeform 61"/>
            <p:cNvSpPr>
              <a:spLocks/>
            </p:cNvSpPr>
            <p:nvPr/>
          </p:nvSpPr>
          <p:spPr bwMode="auto">
            <a:xfrm>
              <a:off x="975" y="2521"/>
              <a:ext cx="10" cy="10"/>
            </a:xfrm>
            <a:custGeom>
              <a:avLst/>
              <a:gdLst>
                <a:gd name="T0" fmla="*/ 5 w 19"/>
                <a:gd name="T1" fmla="*/ 10 h 20"/>
                <a:gd name="T2" fmla="*/ 7 w 19"/>
                <a:gd name="T3" fmla="*/ 10 h 20"/>
                <a:gd name="T4" fmla="*/ 8 w 19"/>
                <a:gd name="T5" fmla="*/ 9 h 20"/>
                <a:gd name="T6" fmla="*/ 9 w 19"/>
                <a:gd name="T7" fmla="*/ 7 h 20"/>
                <a:gd name="T8" fmla="*/ 10 w 19"/>
                <a:gd name="T9" fmla="*/ 6 h 20"/>
                <a:gd name="T10" fmla="*/ 9 w 19"/>
                <a:gd name="T11" fmla="*/ 4 h 20"/>
                <a:gd name="T12" fmla="*/ 9 w 19"/>
                <a:gd name="T13" fmla="*/ 2 h 20"/>
                <a:gd name="T14" fmla="*/ 7 w 19"/>
                <a:gd name="T15" fmla="*/ 1 h 20"/>
                <a:gd name="T16" fmla="*/ 5 w 19"/>
                <a:gd name="T17" fmla="*/ 0 h 20"/>
                <a:gd name="T18" fmla="*/ 3 w 19"/>
                <a:gd name="T19" fmla="*/ 1 h 20"/>
                <a:gd name="T20" fmla="*/ 2 w 19"/>
                <a:gd name="T21" fmla="*/ 2 h 20"/>
                <a:gd name="T22" fmla="*/ 1 w 19"/>
                <a:gd name="T23" fmla="*/ 3 h 20"/>
                <a:gd name="T24" fmla="*/ 0 w 19"/>
                <a:gd name="T25" fmla="*/ 5 h 20"/>
                <a:gd name="T26" fmla="*/ 1 w 19"/>
                <a:gd name="T27" fmla="*/ 7 h 20"/>
                <a:gd name="T28" fmla="*/ 2 w 19"/>
                <a:gd name="T29" fmla="*/ 9 h 20"/>
                <a:gd name="T30" fmla="*/ 3 w 19"/>
                <a:gd name="T31" fmla="*/ 10 h 20"/>
                <a:gd name="T32" fmla="*/ 5 w 19"/>
                <a:gd name="T33" fmla="*/ 10 h 2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9" h="20">
                  <a:moveTo>
                    <a:pt x="9" y="20"/>
                  </a:moveTo>
                  <a:lnTo>
                    <a:pt x="14" y="19"/>
                  </a:lnTo>
                  <a:lnTo>
                    <a:pt x="16" y="18"/>
                  </a:lnTo>
                  <a:lnTo>
                    <a:pt x="18" y="14"/>
                  </a:lnTo>
                  <a:lnTo>
                    <a:pt x="19" y="11"/>
                  </a:lnTo>
                  <a:lnTo>
                    <a:pt x="18" y="7"/>
                  </a:lnTo>
                  <a:lnTo>
                    <a:pt x="17" y="4"/>
                  </a:lnTo>
                  <a:lnTo>
                    <a:pt x="14" y="2"/>
                  </a:lnTo>
                  <a:lnTo>
                    <a:pt x="10" y="0"/>
                  </a:lnTo>
                  <a:lnTo>
                    <a:pt x="5" y="2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0"/>
                  </a:lnTo>
                  <a:lnTo>
                    <a:pt x="1" y="14"/>
                  </a:lnTo>
                  <a:lnTo>
                    <a:pt x="3" y="17"/>
                  </a:lnTo>
                  <a:lnTo>
                    <a:pt x="5" y="19"/>
                  </a:lnTo>
                  <a:lnTo>
                    <a:pt x="9" y="20"/>
                  </a:lnTo>
                  <a:close/>
                </a:path>
              </a:pathLst>
            </a:custGeom>
            <a:solidFill>
              <a:srgbClr val="8447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62" name="Freeform 62"/>
            <p:cNvSpPr>
              <a:spLocks/>
            </p:cNvSpPr>
            <p:nvPr/>
          </p:nvSpPr>
          <p:spPr bwMode="auto">
            <a:xfrm>
              <a:off x="912" y="2502"/>
              <a:ext cx="97" cy="96"/>
            </a:xfrm>
            <a:custGeom>
              <a:avLst/>
              <a:gdLst>
                <a:gd name="T0" fmla="*/ 0 w 195"/>
                <a:gd name="T1" fmla="*/ 78 h 194"/>
                <a:gd name="T2" fmla="*/ 3 w 195"/>
                <a:gd name="T3" fmla="*/ 81 h 194"/>
                <a:gd name="T4" fmla="*/ 7 w 195"/>
                <a:gd name="T5" fmla="*/ 84 h 194"/>
                <a:gd name="T6" fmla="*/ 12 w 195"/>
                <a:gd name="T7" fmla="*/ 86 h 194"/>
                <a:gd name="T8" fmla="*/ 19 w 195"/>
                <a:gd name="T9" fmla="*/ 89 h 194"/>
                <a:gd name="T10" fmla="*/ 25 w 195"/>
                <a:gd name="T11" fmla="*/ 92 h 194"/>
                <a:gd name="T12" fmla="*/ 31 w 195"/>
                <a:gd name="T13" fmla="*/ 93 h 194"/>
                <a:gd name="T14" fmla="*/ 37 w 195"/>
                <a:gd name="T15" fmla="*/ 95 h 194"/>
                <a:gd name="T16" fmla="*/ 42 w 195"/>
                <a:gd name="T17" fmla="*/ 96 h 194"/>
                <a:gd name="T18" fmla="*/ 48 w 195"/>
                <a:gd name="T19" fmla="*/ 90 h 194"/>
                <a:gd name="T20" fmla="*/ 56 w 195"/>
                <a:gd name="T21" fmla="*/ 81 h 194"/>
                <a:gd name="T22" fmla="*/ 65 w 195"/>
                <a:gd name="T23" fmla="*/ 72 h 194"/>
                <a:gd name="T24" fmla="*/ 73 w 195"/>
                <a:gd name="T25" fmla="*/ 62 h 194"/>
                <a:gd name="T26" fmla="*/ 82 w 195"/>
                <a:gd name="T27" fmla="*/ 52 h 194"/>
                <a:gd name="T28" fmla="*/ 89 w 195"/>
                <a:gd name="T29" fmla="*/ 44 h 194"/>
                <a:gd name="T30" fmla="*/ 94 w 195"/>
                <a:gd name="T31" fmla="*/ 36 h 194"/>
                <a:gd name="T32" fmla="*/ 97 w 195"/>
                <a:gd name="T33" fmla="*/ 31 h 194"/>
                <a:gd name="T34" fmla="*/ 97 w 195"/>
                <a:gd name="T35" fmla="*/ 26 h 194"/>
                <a:gd name="T36" fmla="*/ 97 w 195"/>
                <a:gd name="T37" fmla="*/ 21 h 194"/>
                <a:gd name="T38" fmla="*/ 97 w 195"/>
                <a:gd name="T39" fmla="*/ 16 h 194"/>
                <a:gd name="T40" fmla="*/ 95 w 195"/>
                <a:gd name="T41" fmla="*/ 12 h 194"/>
                <a:gd name="T42" fmla="*/ 93 w 195"/>
                <a:gd name="T43" fmla="*/ 8 h 194"/>
                <a:gd name="T44" fmla="*/ 90 w 195"/>
                <a:gd name="T45" fmla="*/ 5 h 194"/>
                <a:gd name="T46" fmla="*/ 86 w 195"/>
                <a:gd name="T47" fmla="*/ 2 h 194"/>
                <a:gd name="T48" fmla="*/ 80 w 195"/>
                <a:gd name="T49" fmla="*/ 1 h 194"/>
                <a:gd name="T50" fmla="*/ 73 w 195"/>
                <a:gd name="T51" fmla="*/ 0 h 194"/>
                <a:gd name="T52" fmla="*/ 67 w 195"/>
                <a:gd name="T53" fmla="*/ 1 h 194"/>
                <a:gd name="T54" fmla="*/ 61 w 195"/>
                <a:gd name="T55" fmla="*/ 2 h 194"/>
                <a:gd name="T56" fmla="*/ 56 w 195"/>
                <a:gd name="T57" fmla="*/ 4 h 194"/>
                <a:gd name="T58" fmla="*/ 52 w 195"/>
                <a:gd name="T59" fmla="*/ 6 h 194"/>
                <a:gd name="T60" fmla="*/ 48 w 195"/>
                <a:gd name="T61" fmla="*/ 9 h 194"/>
                <a:gd name="T62" fmla="*/ 44 w 195"/>
                <a:gd name="T63" fmla="*/ 13 h 194"/>
                <a:gd name="T64" fmla="*/ 41 w 195"/>
                <a:gd name="T65" fmla="*/ 16 h 194"/>
                <a:gd name="T66" fmla="*/ 38 w 195"/>
                <a:gd name="T67" fmla="*/ 20 h 194"/>
                <a:gd name="T68" fmla="*/ 33 w 195"/>
                <a:gd name="T69" fmla="*/ 28 h 194"/>
                <a:gd name="T70" fmla="*/ 26 w 195"/>
                <a:gd name="T71" fmla="*/ 37 h 194"/>
                <a:gd name="T72" fmla="*/ 19 w 195"/>
                <a:gd name="T73" fmla="*/ 47 h 194"/>
                <a:gd name="T74" fmla="*/ 12 w 195"/>
                <a:gd name="T75" fmla="*/ 57 h 194"/>
                <a:gd name="T76" fmla="*/ 6 w 195"/>
                <a:gd name="T77" fmla="*/ 66 h 194"/>
                <a:gd name="T78" fmla="*/ 2 w 195"/>
                <a:gd name="T79" fmla="*/ 73 h 194"/>
                <a:gd name="T80" fmla="*/ 0 w 195"/>
                <a:gd name="T81" fmla="*/ 78 h 19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95" h="194">
                  <a:moveTo>
                    <a:pt x="0" y="157"/>
                  </a:moveTo>
                  <a:lnTo>
                    <a:pt x="6" y="163"/>
                  </a:lnTo>
                  <a:lnTo>
                    <a:pt x="15" y="170"/>
                  </a:lnTo>
                  <a:lnTo>
                    <a:pt x="25" y="174"/>
                  </a:lnTo>
                  <a:lnTo>
                    <a:pt x="38" y="180"/>
                  </a:lnTo>
                  <a:lnTo>
                    <a:pt x="51" y="185"/>
                  </a:lnTo>
                  <a:lnTo>
                    <a:pt x="63" y="188"/>
                  </a:lnTo>
                  <a:lnTo>
                    <a:pt x="75" y="192"/>
                  </a:lnTo>
                  <a:lnTo>
                    <a:pt x="84" y="194"/>
                  </a:lnTo>
                  <a:lnTo>
                    <a:pt x="97" y="181"/>
                  </a:lnTo>
                  <a:lnTo>
                    <a:pt x="113" y="164"/>
                  </a:lnTo>
                  <a:lnTo>
                    <a:pt x="130" y="146"/>
                  </a:lnTo>
                  <a:lnTo>
                    <a:pt x="147" y="126"/>
                  </a:lnTo>
                  <a:lnTo>
                    <a:pt x="165" y="106"/>
                  </a:lnTo>
                  <a:lnTo>
                    <a:pt x="179" y="88"/>
                  </a:lnTo>
                  <a:lnTo>
                    <a:pt x="189" y="73"/>
                  </a:lnTo>
                  <a:lnTo>
                    <a:pt x="194" y="62"/>
                  </a:lnTo>
                  <a:lnTo>
                    <a:pt x="195" y="52"/>
                  </a:lnTo>
                  <a:lnTo>
                    <a:pt x="195" y="42"/>
                  </a:lnTo>
                  <a:lnTo>
                    <a:pt x="194" y="33"/>
                  </a:lnTo>
                  <a:lnTo>
                    <a:pt x="191" y="25"/>
                  </a:lnTo>
                  <a:lnTo>
                    <a:pt x="187" y="17"/>
                  </a:lnTo>
                  <a:lnTo>
                    <a:pt x="181" y="11"/>
                  </a:lnTo>
                  <a:lnTo>
                    <a:pt x="172" y="5"/>
                  </a:lnTo>
                  <a:lnTo>
                    <a:pt x="160" y="2"/>
                  </a:lnTo>
                  <a:lnTo>
                    <a:pt x="147" y="0"/>
                  </a:lnTo>
                  <a:lnTo>
                    <a:pt x="135" y="2"/>
                  </a:lnTo>
                  <a:lnTo>
                    <a:pt x="123" y="4"/>
                  </a:lnTo>
                  <a:lnTo>
                    <a:pt x="113" y="9"/>
                  </a:lnTo>
                  <a:lnTo>
                    <a:pt x="104" y="13"/>
                  </a:lnTo>
                  <a:lnTo>
                    <a:pt x="96" y="19"/>
                  </a:lnTo>
                  <a:lnTo>
                    <a:pt x="89" y="26"/>
                  </a:lnTo>
                  <a:lnTo>
                    <a:pt x="83" y="32"/>
                  </a:lnTo>
                  <a:lnTo>
                    <a:pt x="76" y="41"/>
                  </a:lnTo>
                  <a:lnTo>
                    <a:pt x="66" y="57"/>
                  </a:lnTo>
                  <a:lnTo>
                    <a:pt x="52" y="75"/>
                  </a:lnTo>
                  <a:lnTo>
                    <a:pt x="38" y="95"/>
                  </a:lnTo>
                  <a:lnTo>
                    <a:pt x="24" y="116"/>
                  </a:lnTo>
                  <a:lnTo>
                    <a:pt x="13" y="134"/>
                  </a:lnTo>
                  <a:lnTo>
                    <a:pt x="5" y="148"/>
                  </a:lnTo>
                  <a:lnTo>
                    <a:pt x="0" y="157"/>
                  </a:lnTo>
                  <a:close/>
                </a:path>
              </a:pathLst>
            </a:custGeom>
            <a:solidFill>
              <a:srgbClr val="FFDD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63" name="Freeform 63"/>
            <p:cNvSpPr>
              <a:spLocks/>
            </p:cNvSpPr>
            <p:nvPr/>
          </p:nvSpPr>
          <p:spPr bwMode="auto">
            <a:xfrm>
              <a:off x="891" y="2692"/>
              <a:ext cx="210" cy="246"/>
            </a:xfrm>
            <a:custGeom>
              <a:avLst/>
              <a:gdLst>
                <a:gd name="T0" fmla="*/ 10 w 422"/>
                <a:gd name="T1" fmla="*/ 63 h 493"/>
                <a:gd name="T2" fmla="*/ 3 w 422"/>
                <a:gd name="T3" fmla="*/ 52 h 493"/>
                <a:gd name="T4" fmla="*/ 0 w 422"/>
                <a:gd name="T5" fmla="*/ 39 h 493"/>
                <a:gd name="T6" fmla="*/ 2 w 422"/>
                <a:gd name="T7" fmla="*/ 26 h 493"/>
                <a:gd name="T8" fmla="*/ 11 w 422"/>
                <a:gd name="T9" fmla="*/ 13 h 493"/>
                <a:gd name="T10" fmla="*/ 24 w 422"/>
                <a:gd name="T11" fmla="*/ 5 h 493"/>
                <a:gd name="T12" fmla="*/ 38 w 422"/>
                <a:gd name="T13" fmla="*/ 0 h 493"/>
                <a:gd name="T14" fmla="*/ 55 w 422"/>
                <a:gd name="T15" fmla="*/ 0 h 493"/>
                <a:gd name="T16" fmla="*/ 73 w 422"/>
                <a:gd name="T17" fmla="*/ 2 h 493"/>
                <a:gd name="T18" fmla="*/ 93 w 422"/>
                <a:gd name="T19" fmla="*/ 7 h 493"/>
                <a:gd name="T20" fmla="*/ 114 w 422"/>
                <a:gd name="T21" fmla="*/ 13 h 493"/>
                <a:gd name="T22" fmla="*/ 136 w 422"/>
                <a:gd name="T23" fmla="*/ 19 h 493"/>
                <a:gd name="T24" fmla="*/ 151 w 422"/>
                <a:gd name="T25" fmla="*/ 23 h 493"/>
                <a:gd name="T26" fmla="*/ 160 w 422"/>
                <a:gd name="T27" fmla="*/ 26 h 493"/>
                <a:gd name="T28" fmla="*/ 169 w 422"/>
                <a:gd name="T29" fmla="*/ 28 h 493"/>
                <a:gd name="T30" fmla="*/ 178 w 422"/>
                <a:gd name="T31" fmla="*/ 30 h 493"/>
                <a:gd name="T32" fmla="*/ 185 w 422"/>
                <a:gd name="T33" fmla="*/ 32 h 493"/>
                <a:gd name="T34" fmla="*/ 193 w 422"/>
                <a:gd name="T35" fmla="*/ 34 h 493"/>
                <a:gd name="T36" fmla="*/ 200 w 422"/>
                <a:gd name="T37" fmla="*/ 37 h 493"/>
                <a:gd name="T38" fmla="*/ 206 w 422"/>
                <a:gd name="T39" fmla="*/ 41 h 493"/>
                <a:gd name="T40" fmla="*/ 210 w 422"/>
                <a:gd name="T41" fmla="*/ 49 h 493"/>
                <a:gd name="T42" fmla="*/ 208 w 422"/>
                <a:gd name="T43" fmla="*/ 63 h 493"/>
                <a:gd name="T44" fmla="*/ 200 w 422"/>
                <a:gd name="T45" fmla="*/ 79 h 493"/>
                <a:gd name="T46" fmla="*/ 194 w 422"/>
                <a:gd name="T47" fmla="*/ 101 h 493"/>
                <a:gd name="T48" fmla="*/ 188 w 422"/>
                <a:gd name="T49" fmla="*/ 116 h 493"/>
                <a:gd name="T50" fmla="*/ 175 w 422"/>
                <a:gd name="T51" fmla="*/ 155 h 493"/>
                <a:gd name="T52" fmla="*/ 157 w 422"/>
                <a:gd name="T53" fmla="*/ 204 h 493"/>
                <a:gd name="T54" fmla="*/ 143 w 422"/>
                <a:gd name="T55" fmla="*/ 240 h 493"/>
                <a:gd name="T56" fmla="*/ 138 w 422"/>
                <a:gd name="T57" fmla="*/ 245 h 493"/>
                <a:gd name="T58" fmla="*/ 134 w 422"/>
                <a:gd name="T59" fmla="*/ 233 h 493"/>
                <a:gd name="T60" fmla="*/ 132 w 422"/>
                <a:gd name="T61" fmla="*/ 217 h 493"/>
                <a:gd name="T62" fmla="*/ 135 w 422"/>
                <a:gd name="T63" fmla="*/ 188 h 493"/>
                <a:gd name="T64" fmla="*/ 136 w 422"/>
                <a:gd name="T65" fmla="*/ 167 h 493"/>
                <a:gd name="T66" fmla="*/ 137 w 422"/>
                <a:gd name="T67" fmla="*/ 135 h 493"/>
                <a:gd name="T68" fmla="*/ 143 w 422"/>
                <a:gd name="T69" fmla="*/ 101 h 493"/>
                <a:gd name="T70" fmla="*/ 152 w 422"/>
                <a:gd name="T71" fmla="*/ 83 h 493"/>
                <a:gd name="T72" fmla="*/ 154 w 422"/>
                <a:gd name="T73" fmla="*/ 76 h 493"/>
                <a:gd name="T74" fmla="*/ 147 w 422"/>
                <a:gd name="T75" fmla="*/ 74 h 493"/>
                <a:gd name="T76" fmla="*/ 138 w 422"/>
                <a:gd name="T77" fmla="*/ 73 h 493"/>
                <a:gd name="T78" fmla="*/ 124 w 422"/>
                <a:gd name="T79" fmla="*/ 74 h 493"/>
                <a:gd name="T80" fmla="*/ 109 w 422"/>
                <a:gd name="T81" fmla="*/ 75 h 493"/>
                <a:gd name="T82" fmla="*/ 96 w 422"/>
                <a:gd name="T83" fmla="*/ 76 h 493"/>
                <a:gd name="T84" fmla="*/ 87 w 422"/>
                <a:gd name="T85" fmla="*/ 76 h 493"/>
                <a:gd name="T86" fmla="*/ 78 w 422"/>
                <a:gd name="T87" fmla="*/ 76 h 493"/>
                <a:gd name="T88" fmla="*/ 66 w 422"/>
                <a:gd name="T89" fmla="*/ 76 h 493"/>
                <a:gd name="T90" fmla="*/ 57 w 422"/>
                <a:gd name="T91" fmla="*/ 76 h 493"/>
                <a:gd name="T92" fmla="*/ 51 w 422"/>
                <a:gd name="T93" fmla="*/ 76 h 493"/>
                <a:gd name="T94" fmla="*/ 41 w 422"/>
                <a:gd name="T95" fmla="*/ 75 h 493"/>
                <a:gd name="T96" fmla="*/ 30 w 422"/>
                <a:gd name="T97" fmla="*/ 73 h 493"/>
                <a:gd name="T98" fmla="*/ 20 w 422"/>
                <a:gd name="T99" fmla="*/ 70 h 49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422" h="493">
                  <a:moveTo>
                    <a:pt x="33" y="135"/>
                  </a:moveTo>
                  <a:lnTo>
                    <a:pt x="21" y="126"/>
                  </a:lnTo>
                  <a:lnTo>
                    <a:pt x="13" y="117"/>
                  </a:lnTo>
                  <a:lnTo>
                    <a:pt x="6" y="104"/>
                  </a:lnTo>
                  <a:lnTo>
                    <a:pt x="2" y="92"/>
                  </a:lnTo>
                  <a:lnTo>
                    <a:pt x="0" y="79"/>
                  </a:lnTo>
                  <a:lnTo>
                    <a:pt x="0" y="66"/>
                  </a:lnTo>
                  <a:lnTo>
                    <a:pt x="5" y="52"/>
                  </a:lnTo>
                  <a:lnTo>
                    <a:pt x="12" y="39"/>
                  </a:lnTo>
                  <a:lnTo>
                    <a:pt x="22" y="27"/>
                  </a:lnTo>
                  <a:lnTo>
                    <a:pt x="34" y="18"/>
                  </a:lnTo>
                  <a:lnTo>
                    <a:pt x="48" y="11"/>
                  </a:lnTo>
                  <a:lnTo>
                    <a:pt x="61" y="5"/>
                  </a:lnTo>
                  <a:lnTo>
                    <a:pt x="76" y="1"/>
                  </a:lnTo>
                  <a:lnTo>
                    <a:pt x="93" y="0"/>
                  </a:lnTo>
                  <a:lnTo>
                    <a:pt x="110" y="0"/>
                  </a:lnTo>
                  <a:lnTo>
                    <a:pt x="128" y="3"/>
                  </a:lnTo>
                  <a:lnTo>
                    <a:pt x="147" y="5"/>
                  </a:lnTo>
                  <a:lnTo>
                    <a:pt x="166" y="10"/>
                  </a:lnTo>
                  <a:lnTo>
                    <a:pt x="187" y="14"/>
                  </a:lnTo>
                  <a:lnTo>
                    <a:pt x="208" y="20"/>
                  </a:lnTo>
                  <a:lnTo>
                    <a:pt x="230" y="26"/>
                  </a:lnTo>
                  <a:lnTo>
                    <a:pt x="250" y="31"/>
                  </a:lnTo>
                  <a:lnTo>
                    <a:pt x="273" y="38"/>
                  </a:lnTo>
                  <a:lnTo>
                    <a:pt x="295" y="44"/>
                  </a:lnTo>
                  <a:lnTo>
                    <a:pt x="303" y="46"/>
                  </a:lnTo>
                  <a:lnTo>
                    <a:pt x="313" y="49"/>
                  </a:lnTo>
                  <a:lnTo>
                    <a:pt x="322" y="52"/>
                  </a:lnTo>
                  <a:lnTo>
                    <a:pt x="331" y="54"/>
                  </a:lnTo>
                  <a:lnTo>
                    <a:pt x="340" y="57"/>
                  </a:lnTo>
                  <a:lnTo>
                    <a:pt x="349" y="59"/>
                  </a:lnTo>
                  <a:lnTo>
                    <a:pt x="357" y="61"/>
                  </a:lnTo>
                  <a:lnTo>
                    <a:pt x="366" y="62"/>
                  </a:lnTo>
                  <a:lnTo>
                    <a:pt x="372" y="64"/>
                  </a:lnTo>
                  <a:lnTo>
                    <a:pt x="381" y="66"/>
                  </a:lnTo>
                  <a:lnTo>
                    <a:pt x="387" y="68"/>
                  </a:lnTo>
                  <a:lnTo>
                    <a:pt x="396" y="72"/>
                  </a:lnTo>
                  <a:lnTo>
                    <a:pt x="401" y="75"/>
                  </a:lnTo>
                  <a:lnTo>
                    <a:pt x="408" y="80"/>
                  </a:lnTo>
                  <a:lnTo>
                    <a:pt x="413" y="83"/>
                  </a:lnTo>
                  <a:lnTo>
                    <a:pt x="417" y="88"/>
                  </a:lnTo>
                  <a:lnTo>
                    <a:pt x="422" y="98"/>
                  </a:lnTo>
                  <a:lnTo>
                    <a:pt x="422" y="112"/>
                  </a:lnTo>
                  <a:lnTo>
                    <a:pt x="417" y="127"/>
                  </a:lnTo>
                  <a:lnTo>
                    <a:pt x="410" y="141"/>
                  </a:lnTo>
                  <a:lnTo>
                    <a:pt x="402" y="158"/>
                  </a:lnTo>
                  <a:lnTo>
                    <a:pt x="394" y="180"/>
                  </a:lnTo>
                  <a:lnTo>
                    <a:pt x="389" y="202"/>
                  </a:lnTo>
                  <a:lnTo>
                    <a:pt x="384" y="217"/>
                  </a:lnTo>
                  <a:lnTo>
                    <a:pt x="378" y="233"/>
                  </a:lnTo>
                  <a:lnTo>
                    <a:pt x="367" y="265"/>
                  </a:lnTo>
                  <a:lnTo>
                    <a:pt x="352" y="310"/>
                  </a:lnTo>
                  <a:lnTo>
                    <a:pt x="334" y="359"/>
                  </a:lnTo>
                  <a:lnTo>
                    <a:pt x="316" y="408"/>
                  </a:lnTo>
                  <a:lnTo>
                    <a:pt x="301" y="450"/>
                  </a:lnTo>
                  <a:lnTo>
                    <a:pt x="288" y="481"/>
                  </a:lnTo>
                  <a:lnTo>
                    <a:pt x="283" y="493"/>
                  </a:lnTo>
                  <a:lnTo>
                    <a:pt x="278" y="490"/>
                  </a:lnTo>
                  <a:lnTo>
                    <a:pt x="273" y="480"/>
                  </a:lnTo>
                  <a:lnTo>
                    <a:pt x="270" y="467"/>
                  </a:lnTo>
                  <a:lnTo>
                    <a:pt x="268" y="454"/>
                  </a:lnTo>
                  <a:lnTo>
                    <a:pt x="266" y="434"/>
                  </a:lnTo>
                  <a:lnTo>
                    <a:pt x="269" y="406"/>
                  </a:lnTo>
                  <a:lnTo>
                    <a:pt x="271" y="377"/>
                  </a:lnTo>
                  <a:lnTo>
                    <a:pt x="273" y="355"/>
                  </a:lnTo>
                  <a:lnTo>
                    <a:pt x="273" y="334"/>
                  </a:lnTo>
                  <a:lnTo>
                    <a:pt x="273" y="304"/>
                  </a:lnTo>
                  <a:lnTo>
                    <a:pt x="275" y="270"/>
                  </a:lnTo>
                  <a:lnTo>
                    <a:pt x="279" y="233"/>
                  </a:lnTo>
                  <a:lnTo>
                    <a:pt x="288" y="202"/>
                  </a:lnTo>
                  <a:lnTo>
                    <a:pt x="298" y="180"/>
                  </a:lnTo>
                  <a:lnTo>
                    <a:pt x="306" y="166"/>
                  </a:lnTo>
                  <a:lnTo>
                    <a:pt x="310" y="158"/>
                  </a:lnTo>
                  <a:lnTo>
                    <a:pt x="309" y="152"/>
                  </a:lnTo>
                  <a:lnTo>
                    <a:pt x="303" y="150"/>
                  </a:lnTo>
                  <a:lnTo>
                    <a:pt x="295" y="149"/>
                  </a:lnTo>
                  <a:lnTo>
                    <a:pt x="286" y="148"/>
                  </a:lnTo>
                  <a:lnTo>
                    <a:pt x="277" y="147"/>
                  </a:lnTo>
                  <a:lnTo>
                    <a:pt x="264" y="147"/>
                  </a:lnTo>
                  <a:lnTo>
                    <a:pt x="250" y="148"/>
                  </a:lnTo>
                  <a:lnTo>
                    <a:pt x="234" y="149"/>
                  </a:lnTo>
                  <a:lnTo>
                    <a:pt x="219" y="150"/>
                  </a:lnTo>
                  <a:lnTo>
                    <a:pt x="204" y="151"/>
                  </a:lnTo>
                  <a:lnTo>
                    <a:pt x="193" y="152"/>
                  </a:lnTo>
                  <a:lnTo>
                    <a:pt x="184" y="153"/>
                  </a:lnTo>
                  <a:lnTo>
                    <a:pt x="175" y="153"/>
                  </a:lnTo>
                  <a:lnTo>
                    <a:pt x="166" y="153"/>
                  </a:lnTo>
                  <a:lnTo>
                    <a:pt x="156" y="153"/>
                  </a:lnTo>
                  <a:lnTo>
                    <a:pt x="144" y="153"/>
                  </a:lnTo>
                  <a:lnTo>
                    <a:pt x="133" y="153"/>
                  </a:lnTo>
                  <a:lnTo>
                    <a:pt x="124" y="152"/>
                  </a:lnTo>
                  <a:lnTo>
                    <a:pt x="114" y="152"/>
                  </a:lnTo>
                  <a:lnTo>
                    <a:pt x="109" y="152"/>
                  </a:lnTo>
                  <a:lnTo>
                    <a:pt x="102" y="152"/>
                  </a:lnTo>
                  <a:lnTo>
                    <a:pt x="93" y="151"/>
                  </a:lnTo>
                  <a:lnTo>
                    <a:pt x="83" y="150"/>
                  </a:lnTo>
                  <a:lnTo>
                    <a:pt x="73" y="149"/>
                  </a:lnTo>
                  <a:lnTo>
                    <a:pt x="61" y="147"/>
                  </a:lnTo>
                  <a:lnTo>
                    <a:pt x="51" y="143"/>
                  </a:lnTo>
                  <a:lnTo>
                    <a:pt x="41" y="140"/>
                  </a:lnTo>
                  <a:lnTo>
                    <a:pt x="33" y="135"/>
                  </a:lnTo>
                  <a:close/>
                </a:path>
              </a:pathLst>
            </a:custGeom>
            <a:solidFill>
              <a:srgbClr val="8447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64" name="Freeform 64"/>
            <p:cNvSpPr>
              <a:spLocks/>
            </p:cNvSpPr>
            <p:nvPr/>
          </p:nvSpPr>
          <p:spPr bwMode="auto">
            <a:xfrm>
              <a:off x="1027" y="2910"/>
              <a:ext cx="10" cy="10"/>
            </a:xfrm>
            <a:custGeom>
              <a:avLst/>
              <a:gdLst>
                <a:gd name="T0" fmla="*/ 9 w 20"/>
                <a:gd name="T1" fmla="*/ 8 h 19"/>
                <a:gd name="T2" fmla="*/ 10 w 20"/>
                <a:gd name="T3" fmla="*/ 6 h 19"/>
                <a:gd name="T4" fmla="*/ 10 w 20"/>
                <a:gd name="T5" fmla="*/ 5 h 19"/>
                <a:gd name="T6" fmla="*/ 10 w 20"/>
                <a:gd name="T7" fmla="*/ 3 h 19"/>
                <a:gd name="T8" fmla="*/ 9 w 20"/>
                <a:gd name="T9" fmla="*/ 1 h 19"/>
                <a:gd name="T10" fmla="*/ 7 w 20"/>
                <a:gd name="T11" fmla="*/ 0 h 19"/>
                <a:gd name="T12" fmla="*/ 5 w 20"/>
                <a:gd name="T13" fmla="*/ 0 h 19"/>
                <a:gd name="T14" fmla="*/ 3 w 20"/>
                <a:gd name="T15" fmla="*/ 1 h 19"/>
                <a:gd name="T16" fmla="*/ 2 w 20"/>
                <a:gd name="T17" fmla="*/ 2 h 19"/>
                <a:gd name="T18" fmla="*/ 0 w 20"/>
                <a:gd name="T19" fmla="*/ 4 h 19"/>
                <a:gd name="T20" fmla="*/ 0 w 20"/>
                <a:gd name="T21" fmla="*/ 6 h 19"/>
                <a:gd name="T22" fmla="*/ 2 w 20"/>
                <a:gd name="T23" fmla="*/ 8 h 19"/>
                <a:gd name="T24" fmla="*/ 3 w 20"/>
                <a:gd name="T25" fmla="*/ 9 h 19"/>
                <a:gd name="T26" fmla="*/ 4 w 20"/>
                <a:gd name="T27" fmla="*/ 10 h 19"/>
                <a:gd name="T28" fmla="*/ 6 w 20"/>
                <a:gd name="T29" fmla="*/ 10 h 19"/>
                <a:gd name="T30" fmla="*/ 8 w 20"/>
                <a:gd name="T31" fmla="*/ 9 h 19"/>
                <a:gd name="T32" fmla="*/ 9 w 20"/>
                <a:gd name="T33" fmla="*/ 8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0" h="19">
                  <a:moveTo>
                    <a:pt x="18" y="16"/>
                  </a:moveTo>
                  <a:lnTo>
                    <a:pt x="20" y="12"/>
                  </a:lnTo>
                  <a:lnTo>
                    <a:pt x="20" y="9"/>
                  </a:lnTo>
                  <a:lnTo>
                    <a:pt x="19" y="5"/>
                  </a:lnTo>
                  <a:lnTo>
                    <a:pt x="17" y="2"/>
                  </a:lnTo>
                  <a:lnTo>
                    <a:pt x="13" y="0"/>
                  </a:lnTo>
                  <a:lnTo>
                    <a:pt x="10" y="0"/>
                  </a:lnTo>
                  <a:lnTo>
                    <a:pt x="6" y="2"/>
                  </a:lnTo>
                  <a:lnTo>
                    <a:pt x="3" y="4"/>
                  </a:lnTo>
                  <a:lnTo>
                    <a:pt x="0" y="8"/>
                  </a:lnTo>
                  <a:lnTo>
                    <a:pt x="0" y="11"/>
                  </a:lnTo>
                  <a:lnTo>
                    <a:pt x="3" y="15"/>
                  </a:lnTo>
                  <a:lnTo>
                    <a:pt x="5" y="18"/>
                  </a:lnTo>
                  <a:lnTo>
                    <a:pt x="8" y="19"/>
                  </a:lnTo>
                  <a:lnTo>
                    <a:pt x="12" y="19"/>
                  </a:lnTo>
                  <a:lnTo>
                    <a:pt x="15" y="18"/>
                  </a:lnTo>
                  <a:lnTo>
                    <a:pt x="18" y="16"/>
                  </a:lnTo>
                  <a:close/>
                </a:path>
              </a:pathLst>
            </a:custGeom>
            <a:solidFill>
              <a:srgbClr val="8447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65" name="Freeform 65"/>
            <p:cNvSpPr>
              <a:spLocks/>
            </p:cNvSpPr>
            <p:nvPr/>
          </p:nvSpPr>
          <p:spPr bwMode="auto">
            <a:xfrm>
              <a:off x="907" y="2726"/>
              <a:ext cx="10" cy="10"/>
            </a:xfrm>
            <a:custGeom>
              <a:avLst/>
              <a:gdLst>
                <a:gd name="T0" fmla="*/ 9 w 19"/>
                <a:gd name="T1" fmla="*/ 8 h 20"/>
                <a:gd name="T2" fmla="*/ 10 w 19"/>
                <a:gd name="T3" fmla="*/ 6 h 20"/>
                <a:gd name="T4" fmla="*/ 10 w 19"/>
                <a:gd name="T5" fmla="*/ 4 h 20"/>
                <a:gd name="T6" fmla="*/ 9 w 19"/>
                <a:gd name="T7" fmla="*/ 3 h 20"/>
                <a:gd name="T8" fmla="*/ 8 w 19"/>
                <a:gd name="T9" fmla="*/ 1 h 20"/>
                <a:gd name="T10" fmla="*/ 6 w 19"/>
                <a:gd name="T11" fmla="*/ 0 h 20"/>
                <a:gd name="T12" fmla="*/ 5 w 19"/>
                <a:gd name="T13" fmla="*/ 0 h 20"/>
                <a:gd name="T14" fmla="*/ 3 w 19"/>
                <a:gd name="T15" fmla="*/ 1 h 20"/>
                <a:gd name="T16" fmla="*/ 1 w 19"/>
                <a:gd name="T17" fmla="*/ 2 h 20"/>
                <a:gd name="T18" fmla="*/ 0 w 19"/>
                <a:gd name="T19" fmla="*/ 4 h 20"/>
                <a:gd name="T20" fmla="*/ 0 w 19"/>
                <a:gd name="T21" fmla="*/ 6 h 20"/>
                <a:gd name="T22" fmla="*/ 1 w 19"/>
                <a:gd name="T23" fmla="*/ 7 h 20"/>
                <a:gd name="T24" fmla="*/ 2 w 19"/>
                <a:gd name="T25" fmla="*/ 9 h 20"/>
                <a:gd name="T26" fmla="*/ 4 w 19"/>
                <a:gd name="T27" fmla="*/ 10 h 20"/>
                <a:gd name="T28" fmla="*/ 6 w 19"/>
                <a:gd name="T29" fmla="*/ 10 h 20"/>
                <a:gd name="T30" fmla="*/ 8 w 19"/>
                <a:gd name="T31" fmla="*/ 9 h 20"/>
                <a:gd name="T32" fmla="*/ 9 w 19"/>
                <a:gd name="T33" fmla="*/ 8 h 2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9" h="20">
                  <a:moveTo>
                    <a:pt x="18" y="15"/>
                  </a:moveTo>
                  <a:lnTo>
                    <a:pt x="19" y="12"/>
                  </a:lnTo>
                  <a:lnTo>
                    <a:pt x="19" y="8"/>
                  </a:lnTo>
                  <a:lnTo>
                    <a:pt x="18" y="5"/>
                  </a:lnTo>
                  <a:lnTo>
                    <a:pt x="16" y="2"/>
                  </a:lnTo>
                  <a:lnTo>
                    <a:pt x="12" y="0"/>
                  </a:lnTo>
                  <a:lnTo>
                    <a:pt x="9" y="0"/>
                  </a:lnTo>
                  <a:lnTo>
                    <a:pt x="6" y="2"/>
                  </a:lnTo>
                  <a:lnTo>
                    <a:pt x="2" y="4"/>
                  </a:lnTo>
                  <a:lnTo>
                    <a:pt x="0" y="7"/>
                  </a:lnTo>
                  <a:lnTo>
                    <a:pt x="0" y="11"/>
                  </a:lnTo>
                  <a:lnTo>
                    <a:pt x="2" y="14"/>
                  </a:lnTo>
                  <a:lnTo>
                    <a:pt x="4" y="18"/>
                  </a:lnTo>
                  <a:lnTo>
                    <a:pt x="8" y="20"/>
                  </a:lnTo>
                  <a:lnTo>
                    <a:pt x="11" y="20"/>
                  </a:lnTo>
                  <a:lnTo>
                    <a:pt x="15" y="18"/>
                  </a:lnTo>
                  <a:lnTo>
                    <a:pt x="18" y="15"/>
                  </a:lnTo>
                  <a:close/>
                </a:path>
              </a:pathLst>
            </a:custGeom>
            <a:solidFill>
              <a:srgbClr val="8447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66" name="Freeform 66"/>
            <p:cNvSpPr>
              <a:spLocks/>
            </p:cNvSpPr>
            <p:nvPr/>
          </p:nvSpPr>
          <p:spPr bwMode="auto">
            <a:xfrm>
              <a:off x="1015" y="2905"/>
              <a:ext cx="86" cy="46"/>
            </a:xfrm>
            <a:custGeom>
              <a:avLst/>
              <a:gdLst>
                <a:gd name="T0" fmla="*/ 14 w 174"/>
                <a:gd name="T1" fmla="*/ 0 h 93"/>
                <a:gd name="T2" fmla="*/ 12 w 174"/>
                <a:gd name="T3" fmla="*/ 1 h 93"/>
                <a:gd name="T4" fmla="*/ 10 w 174"/>
                <a:gd name="T5" fmla="*/ 3 h 93"/>
                <a:gd name="T6" fmla="*/ 8 w 174"/>
                <a:gd name="T7" fmla="*/ 7 h 93"/>
                <a:gd name="T8" fmla="*/ 6 w 174"/>
                <a:gd name="T9" fmla="*/ 10 h 93"/>
                <a:gd name="T10" fmla="*/ 4 w 174"/>
                <a:gd name="T11" fmla="*/ 15 h 93"/>
                <a:gd name="T12" fmla="*/ 2 w 174"/>
                <a:gd name="T13" fmla="*/ 20 h 93"/>
                <a:gd name="T14" fmla="*/ 0 w 174"/>
                <a:gd name="T15" fmla="*/ 26 h 93"/>
                <a:gd name="T16" fmla="*/ 0 w 174"/>
                <a:gd name="T17" fmla="*/ 32 h 93"/>
                <a:gd name="T18" fmla="*/ 0 w 174"/>
                <a:gd name="T19" fmla="*/ 36 h 93"/>
                <a:gd name="T20" fmla="*/ 0 w 174"/>
                <a:gd name="T21" fmla="*/ 38 h 93"/>
                <a:gd name="T22" fmla="*/ 0 w 174"/>
                <a:gd name="T23" fmla="*/ 40 h 93"/>
                <a:gd name="T24" fmla="*/ 3 w 174"/>
                <a:gd name="T25" fmla="*/ 41 h 93"/>
                <a:gd name="T26" fmla="*/ 6 w 174"/>
                <a:gd name="T27" fmla="*/ 41 h 93"/>
                <a:gd name="T28" fmla="*/ 8 w 174"/>
                <a:gd name="T29" fmla="*/ 40 h 93"/>
                <a:gd name="T30" fmla="*/ 12 w 174"/>
                <a:gd name="T31" fmla="*/ 41 h 93"/>
                <a:gd name="T32" fmla="*/ 18 w 174"/>
                <a:gd name="T33" fmla="*/ 41 h 93"/>
                <a:gd name="T34" fmla="*/ 21 w 174"/>
                <a:gd name="T35" fmla="*/ 42 h 93"/>
                <a:gd name="T36" fmla="*/ 26 w 174"/>
                <a:gd name="T37" fmla="*/ 43 h 93"/>
                <a:gd name="T38" fmla="*/ 31 w 174"/>
                <a:gd name="T39" fmla="*/ 44 h 93"/>
                <a:gd name="T40" fmla="*/ 37 w 174"/>
                <a:gd name="T41" fmla="*/ 45 h 93"/>
                <a:gd name="T42" fmla="*/ 42 w 174"/>
                <a:gd name="T43" fmla="*/ 46 h 93"/>
                <a:gd name="T44" fmla="*/ 48 w 174"/>
                <a:gd name="T45" fmla="*/ 46 h 93"/>
                <a:gd name="T46" fmla="*/ 53 w 174"/>
                <a:gd name="T47" fmla="*/ 46 h 93"/>
                <a:gd name="T48" fmla="*/ 59 w 174"/>
                <a:gd name="T49" fmla="*/ 46 h 93"/>
                <a:gd name="T50" fmla="*/ 63 w 174"/>
                <a:gd name="T51" fmla="*/ 46 h 93"/>
                <a:gd name="T52" fmla="*/ 68 w 174"/>
                <a:gd name="T53" fmla="*/ 46 h 93"/>
                <a:gd name="T54" fmla="*/ 72 w 174"/>
                <a:gd name="T55" fmla="*/ 46 h 93"/>
                <a:gd name="T56" fmla="*/ 77 w 174"/>
                <a:gd name="T57" fmla="*/ 45 h 93"/>
                <a:gd name="T58" fmla="*/ 80 w 174"/>
                <a:gd name="T59" fmla="*/ 45 h 93"/>
                <a:gd name="T60" fmla="*/ 83 w 174"/>
                <a:gd name="T61" fmla="*/ 44 h 93"/>
                <a:gd name="T62" fmla="*/ 86 w 174"/>
                <a:gd name="T63" fmla="*/ 43 h 93"/>
                <a:gd name="T64" fmla="*/ 86 w 174"/>
                <a:gd name="T65" fmla="*/ 42 h 93"/>
                <a:gd name="T66" fmla="*/ 85 w 174"/>
                <a:gd name="T67" fmla="*/ 40 h 93"/>
                <a:gd name="T68" fmla="*/ 82 w 174"/>
                <a:gd name="T69" fmla="*/ 38 h 93"/>
                <a:gd name="T70" fmla="*/ 78 w 174"/>
                <a:gd name="T71" fmla="*/ 36 h 93"/>
                <a:gd name="T72" fmla="*/ 74 w 174"/>
                <a:gd name="T73" fmla="*/ 34 h 93"/>
                <a:gd name="T74" fmla="*/ 69 w 174"/>
                <a:gd name="T75" fmla="*/ 32 h 93"/>
                <a:gd name="T76" fmla="*/ 64 w 174"/>
                <a:gd name="T77" fmla="*/ 30 h 93"/>
                <a:gd name="T78" fmla="*/ 60 w 174"/>
                <a:gd name="T79" fmla="*/ 28 h 93"/>
                <a:gd name="T80" fmla="*/ 57 w 174"/>
                <a:gd name="T81" fmla="*/ 27 h 93"/>
                <a:gd name="T82" fmla="*/ 52 w 174"/>
                <a:gd name="T83" fmla="*/ 23 h 93"/>
                <a:gd name="T84" fmla="*/ 47 w 174"/>
                <a:gd name="T85" fmla="*/ 19 h 93"/>
                <a:gd name="T86" fmla="*/ 41 w 174"/>
                <a:gd name="T87" fmla="*/ 14 h 93"/>
                <a:gd name="T88" fmla="*/ 34 w 174"/>
                <a:gd name="T89" fmla="*/ 9 h 93"/>
                <a:gd name="T90" fmla="*/ 28 w 174"/>
                <a:gd name="T91" fmla="*/ 5 h 93"/>
                <a:gd name="T92" fmla="*/ 22 w 174"/>
                <a:gd name="T93" fmla="*/ 2 h 93"/>
                <a:gd name="T94" fmla="*/ 18 w 174"/>
                <a:gd name="T95" fmla="*/ 0 h 93"/>
                <a:gd name="T96" fmla="*/ 14 w 174"/>
                <a:gd name="T97" fmla="*/ 0 h 9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74" h="93">
                  <a:moveTo>
                    <a:pt x="29" y="0"/>
                  </a:moveTo>
                  <a:lnTo>
                    <a:pt x="25" y="3"/>
                  </a:lnTo>
                  <a:lnTo>
                    <a:pt x="21" y="7"/>
                  </a:lnTo>
                  <a:lnTo>
                    <a:pt x="16" y="14"/>
                  </a:lnTo>
                  <a:lnTo>
                    <a:pt x="13" y="21"/>
                  </a:lnTo>
                  <a:lnTo>
                    <a:pt x="8" y="31"/>
                  </a:lnTo>
                  <a:lnTo>
                    <a:pt x="4" y="41"/>
                  </a:lnTo>
                  <a:lnTo>
                    <a:pt x="0" y="52"/>
                  </a:lnTo>
                  <a:lnTo>
                    <a:pt x="0" y="64"/>
                  </a:lnTo>
                  <a:lnTo>
                    <a:pt x="0" y="72"/>
                  </a:lnTo>
                  <a:lnTo>
                    <a:pt x="0" y="77"/>
                  </a:lnTo>
                  <a:lnTo>
                    <a:pt x="1" y="81"/>
                  </a:lnTo>
                  <a:lnTo>
                    <a:pt x="7" y="82"/>
                  </a:lnTo>
                  <a:lnTo>
                    <a:pt x="12" y="82"/>
                  </a:lnTo>
                  <a:lnTo>
                    <a:pt x="17" y="81"/>
                  </a:lnTo>
                  <a:lnTo>
                    <a:pt x="25" y="82"/>
                  </a:lnTo>
                  <a:lnTo>
                    <a:pt x="36" y="83"/>
                  </a:lnTo>
                  <a:lnTo>
                    <a:pt x="43" y="84"/>
                  </a:lnTo>
                  <a:lnTo>
                    <a:pt x="52" y="87"/>
                  </a:lnTo>
                  <a:lnTo>
                    <a:pt x="62" y="89"/>
                  </a:lnTo>
                  <a:lnTo>
                    <a:pt x="74" y="90"/>
                  </a:lnTo>
                  <a:lnTo>
                    <a:pt x="85" y="92"/>
                  </a:lnTo>
                  <a:lnTo>
                    <a:pt x="97" y="93"/>
                  </a:lnTo>
                  <a:lnTo>
                    <a:pt x="108" y="93"/>
                  </a:lnTo>
                  <a:lnTo>
                    <a:pt x="119" y="93"/>
                  </a:lnTo>
                  <a:lnTo>
                    <a:pt x="128" y="93"/>
                  </a:lnTo>
                  <a:lnTo>
                    <a:pt x="137" y="92"/>
                  </a:lnTo>
                  <a:lnTo>
                    <a:pt x="146" y="92"/>
                  </a:lnTo>
                  <a:lnTo>
                    <a:pt x="156" y="91"/>
                  </a:lnTo>
                  <a:lnTo>
                    <a:pt x="162" y="90"/>
                  </a:lnTo>
                  <a:lnTo>
                    <a:pt x="168" y="89"/>
                  </a:lnTo>
                  <a:lnTo>
                    <a:pt x="173" y="87"/>
                  </a:lnTo>
                  <a:lnTo>
                    <a:pt x="174" y="84"/>
                  </a:lnTo>
                  <a:lnTo>
                    <a:pt x="172" y="81"/>
                  </a:lnTo>
                  <a:lnTo>
                    <a:pt x="166" y="77"/>
                  </a:lnTo>
                  <a:lnTo>
                    <a:pt x="158" y="73"/>
                  </a:lnTo>
                  <a:lnTo>
                    <a:pt x="149" y="68"/>
                  </a:lnTo>
                  <a:lnTo>
                    <a:pt x="139" y="65"/>
                  </a:lnTo>
                  <a:lnTo>
                    <a:pt x="129" y="60"/>
                  </a:lnTo>
                  <a:lnTo>
                    <a:pt x="122" y="57"/>
                  </a:lnTo>
                  <a:lnTo>
                    <a:pt x="116" y="54"/>
                  </a:lnTo>
                  <a:lnTo>
                    <a:pt x="106" y="47"/>
                  </a:lnTo>
                  <a:lnTo>
                    <a:pt x="95" y="38"/>
                  </a:lnTo>
                  <a:lnTo>
                    <a:pt x="82" y="28"/>
                  </a:lnTo>
                  <a:lnTo>
                    <a:pt x="69" y="19"/>
                  </a:lnTo>
                  <a:lnTo>
                    <a:pt x="56" y="11"/>
                  </a:lnTo>
                  <a:lnTo>
                    <a:pt x="45" y="5"/>
                  </a:lnTo>
                  <a:lnTo>
                    <a:pt x="36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8447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67" name="Freeform 67"/>
            <p:cNvSpPr>
              <a:spLocks/>
            </p:cNvSpPr>
            <p:nvPr/>
          </p:nvSpPr>
          <p:spPr bwMode="auto">
            <a:xfrm>
              <a:off x="1027" y="2910"/>
              <a:ext cx="10" cy="10"/>
            </a:xfrm>
            <a:custGeom>
              <a:avLst/>
              <a:gdLst>
                <a:gd name="T0" fmla="*/ 7 w 20"/>
                <a:gd name="T1" fmla="*/ 10 h 19"/>
                <a:gd name="T2" fmla="*/ 9 w 20"/>
                <a:gd name="T3" fmla="*/ 9 h 19"/>
                <a:gd name="T4" fmla="*/ 10 w 20"/>
                <a:gd name="T5" fmla="*/ 7 h 19"/>
                <a:gd name="T6" fmla="*/ 10 w 20"/>
                <a:gd name="T7" fmla="*/ 5 h 19"/>
                <a:gd name="T8" fmla="*/ 10 w 20"/>
                <a:gd name="T9" fmla="*/ 4 h 19"/>
                <a:gd name="T10" fmla="*/ 9 w 20"/>
                <a:gd name="T11" fmla="*/ 2 h 19"/>
                <a:gd name="T12" fmla="*/ 7 w 20"/>
                <a:gd name="T13" fmla="*/ 1 h 19"/>
                <a:gd name="T14" fmla="*/ 6 w 20"/>
                <a:gd name="T15" fmla="*/ 0 h 19"/>
                <a:gd name="T16" fmla="*/ 4 w 20"/>
                <a:gd name="T17" fmla="*/ 1 h 19"/>
                <a:gd name="T18" fmla="*/ 2 w 20"/>
                <a:gd name="T19" fmla="*/ 1 h 19"/>
                <a:gd name="T20" fmla="*/ 1 w 20"/>
                <a:gd name="T21" fmla="*/ 3 h 19"/>
                <a:gd name="T22" fmla="*/ 0 w 20"/>
                <a:gd name="T23" fmla="*/ 5 h 19"/>
                <a:gd name="T24" fmla="*/ 1 w 20"/>
                <a:gd name="T25" fmla="*/ 7 h 19"/>
                <a:gd name="T26" fmla="*/ 2 w 20"/>
                <a:gd name="T27" fmla="*/ 9 h 19"/>
                <a:gd name="T28" fmla="*/ 3 w 20"/>
                <a:gd name="T29" fmla="*/ 9 h 19"/>
                <a:gd name="T30" fmla="*/ 5 w 20"/>
                <a:gd name="T31" fmla="*/ 10 h 19"/>
                <a:gd name="T32" fmla="*/ 7 w 20"/>
                <a:gd name="T33" fmla="*/ 1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0" h="19">
                  <a:moveTo>
                    <a:pt x="14" y="19"/>
                  </a:moveTo>
                  <a:lnTo>
                    <a:pt x="18" y="17"/>
                  </a:lnTo>
                  <a:lnTo>
                    <a:pt x="19" y="14"/>
                  </a:lnTo>
                  <a:lnTo>
                    <a:pt x="20" y="10"/>
                  </a:lnTo>
                  <a:lnTo>
                    <a:pt x="20" y="7"/>
                  </a:lnTo>
                  <a:lnTo>
                    <a:pt x="18" y="3"/>
                  </a:lnTo>
                  <a:lnTo>
                    <a:pt x="14" y="1"/>
                  </a:lnTo>
                  <a:lnTo>
                    <a:pt x="11" y="0"/>
                  </a:lnTo>
                  <a:lnTo>
                    <a:pt x="7" y="1"/>
                  </a:lnTo>
                  <a:lnTo>
                    <a:pt x="4" y="2"/>
                  </a:lnTo>
                  <a:lnTo>
                    <a:pt x="2" y="5"/>
                  </a:lnTo>
                  <a:lnTo>
                    <a:pt x="0" y="9"/>
                  </a:lnTo>
                  <a:lnTo>
                    <a:pt x="2" y="14"/>
                  </a:lnTo>
                  <a:lnTo>
                    <a:pt x="3" y="17"/>
                  </a:lnTo>
                  <a:lnTo>
                    <a:pt x="6" y="18"/>
                  </a:lnTo>
                  <a:lnTo>
                    <a:pt x="10" y="19"/>
                  </a:lnTo>
                  <a:lnTo>
                    <a:pt x="14" y="19"/>
                  </a:lnTo>
                  <a:close/>
                </a:path>
              </a:pathLst>
            </a:custGeom>
            <a:solidFill>
              <a:srgbClr val="8447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68" name="Freeform 68"/>
            <p:cNvSpPr>
              <a:spLocks/>
            </p:cNvSpPr>
            <p:nvPr/>
          </p:nvSpPr>
          <p:spPr bwMode="auto">
            <a:xfrm>
              <a:off x="1013" y="2915"/>
              <a:ext cx="90" cy="38"/>
            </a:xfrm>
            <a:custGeom>
              <a:avLst/>
              <a:gdLst>
                <a:gd name="T0" fmla="*/ 6 w 180"/>
                <a:gd name="T1" fmla="*/ 3 h 76"/>
                <a:gd name="T2" fmla="*/ 5 w 180"/>
                <a:gd name="T3" fmla="*/ 5 h 76"/>
                <a:gd name="T4" fmla="*/ 2 w 180"/>
                <a:gd name="T5" fmla="*/ 9 h 76"/>
                <a:gd name="T6" fmla="*/ 1 w 180"/>
                <a:gd name="T7" fmla="*/ 15 h 76"/>
                <a:gd name="T8" fmla="*/ 0 w 180"/>
                <a:gd name="T9" fmla="*/ 20 h 76"/>
                <a:gd name="T10" fmla="*/ 0 w 180"/>
                <a:gd name="T11" fmla="*/ 22 h 76"/>
                <a:gd name="T12" fmla="*/ 0 w 180"/>
                <a:gd name="T13" fmla="*/ 25 h 76"/>
                <a:gd name="T14" fmla="*/ 1 w 180"/>
                <a:gd name="T15" fmla="*/ 28 h 76"/>
                <a:gd name="T16" fmla="*/ 2 w 180"/>
                <a:gd name="T17" fmla="*/ 30 h 76"/>
                <a:gd name="T18" fmla="*/ 4 w 180"/>
                <a:gd name="T19" fmla="*/ 31 h 76"/>
                <a:gd name="T20" fmla="*/ 6 w 180"/>
                <a:gd name="T21" fmla="*/ 31 h 76"/>
                <a:gd name="T22" fmla="*/ 9 w 180"/>
                <a:gd name="T23" fmla="*/ 31 h 76"/>
                <a:gd name="T24" fmla="*/ 13 w 180"/>
                <a:gd name="T25" fmla="*/ 32 h 76"/>
                <a:gd name="T26" fmla="*/ 17 w 180"/>
                <a:gd name="T27" fmla="*/ 32 h 76"/>
                <a:gd name="T28" fmla="*/ 21 w 180"/>
                <a:gd name="T29" fmla="*/ 32 h 76"/>
                <a:gd name="T30" fmla="*/ 25 w 180"/>
                <a:gd name="T31" fmla="*/ 33 h 76"/>
                <a:gd name="T32" fmla="*/ 28 w 180"/>
                <a:gd name="T33" fmla="*/ 34 h 76"/>
                <a:gd name="T34" fmla="*/ 36 w 180"/>
                <a:gd name="T35" fmla="*/ 35 h 76"/>
                <a:gd name="T36" fmla="*/ 44 w 180"/>
                <a:gd name="T37" fmla="*/ 37 h 76"/>
                <a:gd name="T38" fmla="*/ 51 w 180"/>
                <a:gd name="T39" fmla="*/ 38 h 76"/>
                <a:gd name="T40" fmla="*/ 57 w 180"/>
                <a:gd name="T41" fmla="*/ 38 h 76"/>
                <a:gd name="T42" fmla="*/ 63 w 180"/>
                <a:gd name="T43" fmla="*/ 38 h 76"/>
                <a:gd name="T44" fmla="*/ 69 w 180"/>
                <a:gd name="T45" fmla="*/ 38 h 76"/>
                <a:gd name="T46" fmla="*/ 74 w 180"/>
                <a:gd name="T47" fmla="*/ 38 h 76"/>
                <a:gd name="T48" fmla="*/ 80 w 180"/>
                <a:gd name="T49" fmla="*/ 37 h 76"/>
                <a:gd name="T50" fmla="*/ 85 w 180"/>
                <a:gd name="T51" fmla="*/ 36 h 76"/>
                <a:gd name="T52" fmla="*/ 88 w 180"/>
                <a:gd name="T53" fmla="*/ 36 h 76"/>
                <a:gd name="T54" fmla="*/ 90 w 180"/>
                <a:gd name="T55" fmla="*/ 34 h 76"/>
                <a:gd name="T56" fmla="*/ 90 w 180"/>
                <a:gd name="T57" fmla="*/ 31 h 76"/>
                <a:gd name="T58" fmla="*/ 89 w 180"/>
                <a:gd name="T59" fmla="*/ 30 h 76"/>
                <a:gd name="T60" fmla="*/ 85 w 180"/>
                <a:gd name="T61" fmla="*/ 27 h 76"/>
                <a:gd name="T62" fmla="*/ 81 w 180"/>
                <a:gd name="T63" fmla="*/ 25 h 76"/>
                <a:gd name="T64" fmla="*/ 76 w 180"/>
                <a:gd name="T65" fmla="*/ 23 h 76"/>
                <a:gd name="T66" fmla="*/ 71 w 180"/>
                <a:gd name="T67" fmla="*/ 20 h 76"/>
                <a:gd name="T68" fmla="*/ 66 w 180"/>
                <a:gd name="T69" fmla="*/ 19 h 76"/>
                <a:gd name="T70" fmla="*/ 63 w 180"/>
                <a:gd name="T71" fmla="*/ 17 h 76"/>
                <a:gd name="T72" fmla="*/ 61 w 180"/>
                <a:gd name="T73" fmla="*/ 16 h 76"/>
                <a:gd name="T74" fmla="*/ 57 w 180"/>
                <a:gd name="T75" fmla="*/ 13 h 76"/>
                <a:gd name="T76" fmla="*/ 53 w 180"/>
                <a:gd name="T77" fmla="*/ 11 h 76"/>
                <a:gd name="T78" fmla="*/ 48 w 180"/>
                <a:gd name="T79" fmla="*/ 7 h 76"/>
                <a:gd name="T80" fmla="*/ 46 w 180"/>
                <a:gd name="T81" fmla="*/ 5 h 76"/>
                <a:gd name="T82" fmla="*/ 44 w 180"/>
                <a:gd name="T83" fmla="*/ 4 h 76"/>
                <a:gd name="T84" fmla="*/ 42 w 180"/>
                <a:gd name="T85" fmla="*/ 4 h 76"/>
                <a:gd name="T86" fmla="*/ 40 w 180"/>
                <a:gd name="T87" fmla="*/ 5 h 76"/>
                <a:gd name="T88" fmla="*/ 38 w 180"/>
                <a:gd name="T89" fmla="*/ 9 h 76"/>
                <a:gd name="T90" fmla="*/ 35 w 180"/>
                <a:gd name="T91" fmla="*/ 11 h 76"/>
                <a:gd name="T92" fmla="*/ 32 w 180"/>
                <a:gd name="T93" fmla="*/ 11 h 76"/>
                <a:gd name="T94" fmla="*/ 28 w 180"/>
                <a:gd name="T95" fmla="*/ 11 h 76"/>
                <a:gd name="T96" fmla="*/ 25 w 180"/>
                <a:gd name="T97" fmla="*/ 10 h 76"/>
                <a:gd name="T98" fmla="*/ 21 w 180"/>
                <a:gd name="T99" fmla="*/ 9 h 76"/>
                <a:gd name="T100" fmla="*/ 18 w 180"/>
                <a:gd name="T101" fmla="*/ 7 h 76"/>
                <a:gd name="T102" fmla="*/ 14 w 180"/>
                <a:gd name="T103" fmla="*/ 5 h 76"/>
                <a:gd name="T104" fmla="*/ 12 w 180"/>
                <a:gd name="T105" fmla="*/ 4 h 76"/>
                <a:gd name="T106" fmla="*/ 10 w 180"/>
                <a:gd name="T107" fmla="*/ 3 h 76"/>
                <a:gd name="T108" fmla="*/ 9 w 180"/>
                <a:gd name="T109" fmla="*/ 1 h 76"/>
                <a:gd name="T110" fmla="*/ 8 w 180"/>
                <a:gd name="T111" fmla="*/ 0 h 76"/>
                <a:gd name="T112" fmla="*/ 7 w 180"/>
                <a:gd name="T113" fmla="*/ 0 h 76"/>
                <a:gd name="T114" fmla="*/ 6 w 180"/>
                <a:gd name="T115" fmla="*/ 1 h 76"/>
                <a:gd name="T116" fmla="*/ 6 w 180"/>
                <a:gd name="T117" fmla="*/ 2 h 76"/>
                <a:gd name="T118" fmla="*/ 6 w 180"/>
                <a:gd name="T119" fmla="*/ 2 h 76"/>
                <a:gd name="T120" fmla="*/ 6 w 180"/>
                <a:gd name="T121" fmla="*/ 3 h 7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80" h="76">
                  <a:moveTo>
                    <a:pt x="11" y="5"/>
                  </a:moveTo>
                  <a:lnTo>
                    <a:pt x="9" y="10"/>
                  </a:lnTo>
                  <a:lnTo>
                    <a:pt x="4" y="18"/>
                  </a:lnTo>
                  <a:lnTo>
                    <a:pt x="1" y="29"/>
                  </a:lnTo>
                  <a:lnTo>
                    <a:pt x="0" y="39"/>
                  </a:lnTo>
                  <a:lnTo>
                    <a:pt x="0" y="44"/>
                  </a:lnTo>
                  <a:lnTo>
                    <a:pt x="0" y="49"/>
                  </a:lnTo>
                  <a:lnTo>
                    <a:pt x="1" y="56"/>
                  </a:lnTo>
                  <a:lnTo>
                    <a:pt x="3" y="60"/>
                  </a:lnTo>
                  <a:lnTo>
                    <a:pt x="7" y="61"/>
                  </a:lnTo>
                  <a:lnTo>
                    <a:pt x="11" y="61"/>
                  </a:lnTo>
                  <a:lnTo>
                    <a:pt x="18" y="62"/>
                  </a:lnTo>
                  <a:lnTo>
                    <a:pt x="26" y="63"/>
                  </a:lnTo>
                  <a:lnTo>
                    <a:pt x="34" y="64"/>
                  </a:lnTo>
                  <a:lnTo>
                    <a:pt x="42" y="64"/>
                  </a:lnTo>
                  <a:lnTo>
                    <a:pt x="49" y="66"/>
                  </a:lnTo>
                  <a:lnTo>
                    <a:pt x="55" y="67"/>
                  </a:lnTo>
                  <a:lnTo>
                    <a:pt x="72" y="70"/>
                  </a:lnTo>
                  <a:lnTo>
                    <a:pt x="87" y="74"/>
                  </a:lnTo>
                  <a:lnTo>
                    <a:pt x="101" y="75"/>
                  </a:lnTo>
                  <a:lnTo>
                    <a:pt x="114" y="76"/>
                  </a:lnTo>
                  <a:lnTo>
                    <a:pt x="125" y="76"/>
                  </a:lnTo>
                  <a:lnTo>
                    <a:pt x="137" y="76"/>
                  </a:lnTo>
                  <a:lnTo>
                    <a:pt x="148" y="75"/>
                  </a:lnTo>
                  <a:lnTo>
                    <a:pt x="160" y="74"/>
                  </a:lnTo>
                  <a:lnTo>
                    <a:pt x="169" y="72"/>
                  </a:lnTo>
                  <a:lnTo>
                    <a:pt x="176" y="71"/>
                  </a:lnTo>
                  <a:lnTo>
                    <a:pt x="180" y="68"/>
                  </a:lnTo>
                  <a:lnTo>
                    <a:pt x="180" y="62"/>
                  </a:lnTo>
                  <a:lnTo>
                    <a:pt x="177" y="59"/>
                  </a:lnTo>
                  <a:lnTo>
                    <a:pt x="170" y="54"/>
                  </a:lnTo>
                  <a:lnTo>
                    <a:pt x="161" y="49"/>
                  </a:lnTo>
                  <a:lnTo>
                    <a:pt x="152" y="45"/>
                  </a:lnTo>
                  <a:lnTo>
                    <a:pt x="141" y="40"/>
                  </a:lnTo>
                  <a:lnTo>
                    <a:pt x="132" y="37"/>
                  </a:lnTo>
                  <a:lnTo>
                    <a:pt x="125" y="33"/>
                  </a:lnTo>
                  <a:lnTo>
                    <a:pt x="121" y="31"/>
                  </a:lnTo>
                  <a:lnTo>
                    <a:pt x="114" y="26"/>
                  </a:lnTo>
                  <a:lnTo>
                    <a:pt x="106" y="21"/>
                  </a:lnTo>
                  <a:lnTo>
                    <a:pt x="96" y="14"/>
                  </a:lnTo>
                  <a:lnTo>
                    <a:pt x="92" y="10"/>
                  </a:lnTo>
                  <a:lnTo>
                    <a:pt x="88" y="8"/>
                  </a:lnTo>
                  <a:lnTo>
                    <a:pt x="84" y="7"/>
                  </a:lnTo>
                  <a:lnTo>
                    <a:pt x="79" y="10"/>
                  </a:lnTo>
                  <a:lnTo>
                    <a:pt x="76" y="18"/>
                  </a:lnTo>
                  <a:lnTo>
                    <a:pt x="70" y="21"/>
                  </a:lnTo>
                  <a:lnTo>
                    <a:pt x="63" y="22"/>
                  </a:lnTo>
                  <a:lnTo>
                    <a:pt x="56" y="21"/>
                  </a:lnTo>
                  <a:lnTo>
                    <a:pt x="49" y="20"/>
                  </a:lnTo>
                  <a:lnTo>
                    <a:pt x="42" y="17"/>
                  </a:lnTo>
                  <a:lnTo>
                    <a:pt x="35" y="14"/>
                  </a:lnTo>
                  <a:lnTo>
                    <a:pt x="28" y="10"/>
                  </a:lnTo>
                  <a:lnTo>
                    <a:pt x="23" y="7"/>
                  </a:lnTo>
                  <a:lnTo>
                    <a:pt x="20" y="5"/>
                  </a:lnTo>
                  <a:lnTo>
                    <a:pt x="17" y="1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2" y="2"/>
                  </a:lnTo>
                  <a:lnTo>
                    <a:pt x="12" y="3"/>
                  </a:lnTo>
                  <a:lnTo>
                    <a:pt x="11" y="5"/>
                  </a:lnTo>
                  <a:close/>
                </a:path>
              </a:pathLst>
            </a:custGeom>
            <a:solidFill>
              <a:srgbClr val="4C16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69" name="Freeform 69"/>
            <p:cNvSpPr>
              <a:spLocks/>
            </p:cNvSpPr>
            <p:nvPr/>
          </p:nvSpPr>
          <p:spPr bwMode="auto">
            <a:xfrm>
              <a:off x="1013" y="2945"/>
              <a:ext cx="90" cy="10"/>
            </a:xfrm>
            <a:custGeom>
              <a:avLst/>
              <a:gdLst>
                <a:gd name="T0" fmla="*/ 1 w 179"/>
                <a:gd name="T1" fmla="*/ 0 h 21"/>
                <a:gd name="T2" fmla="*/ 3 w 179"/>
                <a:gd name="T3" fmla="*/ 0 h 21"/>
                <a:gd name="T4" fmla="*/ 5 w 179"/>
                <a:gd name="T5" fmla="*/ 0 h 21"/>
                <a:gd name="T6" fmla="*/ 9 w 179"/>
                <a:gd name="T7" fmla="*/ 1 h 21"/>
                <a:gd name="T8" fmla="*/ 13 w 179"/>
                <a:gd name="T9" fmla="*/ 1 h 21"/>
                <a:gd name="T10" fmla="*/ 17 w 179"/>
                <a:gd name="T11" fmla="*/ 2 h 21"/>
                <a:gd name="T12" fmla="*/ 21 w 179"/>
                <a:gd name="T13" fmla="*/ 2 h 21"/>
                <a:gd name="T14" fmla="*/ 24 w 179"/>
                <a:gd name="T15" fmla="*/ 3 h 21"/>
                <a:gd name="T16" fmla="*/ 27 w 179"/>
                <a:gd name="T17" fmla="*/ 3 h 21"/>
                <a:gd name="T18" fmla="*/ 36 w 179"/>
                <a:gd name="T19" fmla="*/ 5 h 21"/>
                <a:gd name="T20" fmla="*/ 43 w 179"/>
                <a:gd name="T21" fmla="*/ 7 h 21"/>
                <a:gd name="T22" fmla="*/ 50 w 179"/>
                <a:gd name="T23" fmla="*/ 7 h 21"/>
                <a:gd name="T24" fmla="*/ 57 w 179"/>
                <a:gd name="T25" fmla="*/ 8 h 21"/>
                <a:gd name="T26" fmla="*/ 62 w 179"/>
                <a:gd name="T27" fmla="*/ 8 h 21"/>
                <a:gd name="T28" fmla="*/ 68 w 179"/>
                <a:gd name="T29" fmla="*/ 8 h 21"/>
                <a:gd name="T30" fmla="*/ 74 w 179"/>
                <a:gd name="T31" fmla="*/ 7 h 21"/>
                <a:gd name="T32" fmla="*/ 80 w 179"/>
                <a:gd name="T33" fmla="*/ 7 h 21"/>
                <a:gd name="T34" fmla="*/ 82 w 179"/>
                <a:gd name="T35" fmla="*/ 7 h 21"/>
                <a:gd name="T36" fmla="*/ 85 w 179"/>
                <a:gd name="T37" fmla="*/ 6 h 21"/>
                <a:gd name="T38" fmla="*/ 87 w 179"/>
                <a:gd name="T39" fmla="*/ 5 h 21"/>
                <a:gd name="T40" fmla="*/ 88 w 179"/>
                <a:gd name="T41" fmla="*/ 5 h 21"/>
                <a:gd name="T42" fmla="*/ 89 w 179"/>
                <a:gd name="T43" fmla="*/ 5 h 21"/>
                <a:gd name="T44" fmla="*/ 90 w 179"/>
                <a:gd name="T45" fmla="*/ 5 h 21"/>
                <a:gd name="T46" fmla="*/ 90 w 179"/>
                <a:gd name="T47" fmla="*/ 7 h 21"/>
                <a:gd name="T48" fmla="*/ 89 w 179"/>
                <a:gd name="T49" fmla="*/ 7 h 21"/>
                <a:gd name="T50" fmla="*/ 88 w 179"/>
                <a:gd name="T51" fmla="*/ 8 h 21"/>
                <a:gd name="T52" fmla="*/ 84 w 179"/>
                <a:gd name="T53" fmla="*/ 8 h 21"/>
                <a:gd name="T54" fmla="*/ 79 w 179"/>
                <a:gd name="T55" fmla="*/ 9 h 21"/>
                <a:gd name="T56" fmla="*/ 74 w 179"/>
                <a:gd name="T57" fmla="*/ 9 h 21"/>
                <a:gd name="T58" fmla="*/ 68 w 179"/>
                <a:gd name="T59" fmla="*/ 10 h 21"/>
                <a:gd name="T60" fmla="*/ 61 w 179"/>
                <a:gd name="T61" fmla="*/ 10 h 21"/>
                <a:gd name="T62" fmla="*/ 55 w 179"/>
                <a:gd name="T63" fmla="*/ 10 h 21"/>
                <a:gd name="T64" fmla="*/ 51 w 179"/>
                <a:gd name="T65" fmla="*/ 9 h 21"/>
                <a:gd name="T66" fmla="*/ 47 w 179"/>
                <a:gd name="T67" fmla="*/ 9 h 21"/>
                <a:gd name="T68" fmla="*/ 43 w 179"/>
                <a:gd name="T69" fmla="*/ 8 h 21"/>
                <a:gd name="T70" fmla="*/ 39 w 179"/>
                <a:gd name="T71" fmla="*/ 7 h 21"/>
                <a:gd name="T72" fmla="*/ 35 w 179"/>
                <a:gd name="T73" fmla="*/ 7 h 21"/>
                <a:gd name="T74" fmla="*/ 32 w 179"/>
                <a:gd name="T75" fmla="*/ 5 h 21"/>
                <a:gd name="T76" fmla="*/ 29 w 179"/>
                <a:gd name="T77" fmla="*/ 5 h 21"/>
                <a:gd name="T78" fmla="*/ 28 w 179"/>
                <a:gd name="T79" fmla="*/ 5 h 21"/>
                <a:gd name="T80" fmla="*/ 27 w 179"/>
                <a:gd name="T81" fmla="*/ 4 h 21"/>
                <a:gd name="T82" fmla="*/ 27 w 179"/>
                <a:gd name="T83" fmla="*/ 5 h 21"/>
                <a:gd name="T84" fmla="*/ 27 w 179"/>
                <a:gd name="T85" fmla="*/ 7 h 21"/>
                <a:gd name="T86" fmla="*/ 27 w 179"/>
                <a:gd name="T87" fmla="*/ 7 h 21"/>
                <a:gd name="T88" fmla="*/ 26 w 179"/>
                <a:gd name="T89" fmla="*/ 8 h 21"/>
                <a:gd name="T90" fmla="*/ 25 w 179"/>
                <a:gd name="T91" fmla="*/ 8 h 21"/>
                <a:gd name="T92" fmla="*/ 23 w 179"/>
                <a:gd name="T93" fmla="*/ 8 h 21"/>
                <a:gd name="T94" fmla="*/ 20 w 179"/>
                <a:gd name="T95" fmla="*/ 8 h 21"/>
                <a:gd name="T96" fmla="*/ 16 w 179"/>
                <a:gd name="T97" fmla="*/ 8 h 21"/>
                <a:gd name="T98" fmla="*/ 12 w 179"/>
                <a:gd name="T99" fmla="*/ 8 h 21"/>
                <a:gd name="T100" fmla="*/ 8 w 179"/>
                <a:gd name="T101" fmla="*/ 7 h 21"/>
                <a:gd name="T102" fmla="*/ 4 w 179"/>
                <a:gd name="T103" fmla="*/ 7 h 21"/>
                <a:gd name="T104" fmla="*/ 1 w 179"/>
                <a:gd name="T105" fmla="*/ 5 h 21"/>
                <a:gd name="T106" fmla="*/ 0 w 179"/>
                <a:gd name="T107" fmla="*/ 4 h 21"/>
                <a:gd name="T108" fmla="*/ 0 w 179"/>
                <a:gd name="T109" fmla="*/ 1 h 21"/>
                <a:gd name="T110" fmla="*/ 0 w 179"/>
                <a:gd name="T111" fmla="*/ 0 h 21"/>
                <a:gd name="T112" fmla="*/ 1 w 179"/>
                <a:gd name="T113" fmla="*/ 0 h 2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79" h="21">
                  <a:moveTo>
                    <a:pt x="2" y="0"/>
                  </a:moveTo>
                  <a:lnTo>
                    <a:pt x="6" y="1"/>
                  </a:lnTo>
                  <a:lnTo>
                    <a:pt x="10" y="1"/>
                  </a:lnTo>
                  <a:lnTo>
                    <a:pt x="17" y="2"/>
                  </a:lnTo>
                  <a:lnTo>
                    <a:pt x="25" y="3"/>
                  </a:lnTo>
                  <a:lnTo>
                    <a:pt x="33" y="4"/>
                  </a:lnTo>
                  <a:lnTo>
                    <a:pt x="41" y="4"/>
                  </a:lnTo>
                  <a:lnTo>
                    <a:pt x="48" y="6"/>
                  </a:lnTo>
                  <a:lnTo>
                    <a:pt x="54" y="7"/>
                  </a:lnTo>
                  <a:lnTo>
                    <a:pt x="71" y="10"/>
                  </a:lnTo>
                  <a:lnTo>
                    <a:pt x="86" y="14"/>
                  </a:lnTo>
                  <a:lnTo>
                    <a:pt x="100" y="15"/>
                  </a:lnTo>
                  <a:lnTo>
                    <a:pt x="113" y="16"/>
                  </a:lnTo>
                  <a:lnTo>
                    <a:pt x="124" y="16"/>
                  </a:lnTo>
                  <a:lnTo>
                    <a:pt x="136" y="16"/>
                  </a:lnTo>
                  <a:lnTo>
                    <a:pt x="147" y="15"/>
                  </a:lnTo>
                  <a:lnTo>
                    <a:pt x="159" y="14"/>
                  </a:lnTo>
                  <a:lnTo>
                    <a:pt x="163" y="14"/>
                  </a:lnTo>
                  <a:lnTo>
                    <a:pt x="169" y="12"/>
                  </a:lnTo>
                  <a:lnTo>
                    <a:pt x="173" y="11"/>
                  </a:lnTo>
                  <a:lnTo>
                    <a:pt x="176" y="10"/>
                  </a:lnTo>
                  <a:lnTo>
                    <a:pt x="178" y="10"/>
                  </a:lnTo>
                  <a:lnTo>
                    <a:pt x="179" y="11"/>
                  </a:lnTo>
                  <a:lnTo>
                    <a:pt x="179" y="14"/>
                  </a:lnTo>
                  <a:lnTo>
                    <a:pt x="178" y="15"/>
                  </a:lnTo>
                  <a:lnTo>
                    <a:pt x="175" y="16"/>
                  </a:lnTo>
                  <a:lnTo>
                    <a:pt x="168" y="17"/>
                  </a:lnTo>
                  <a:lnTo>
                    <a:pt x="158" y="18"/>
                  </a:lnTo>
                  <a:lnTo>
                    <a:pt x="147" y="19"/>
                  </a:lnTo>
                  <a:lnTo>
                    <a:pt x="135" y="21"/>
                  </a:lnTo>
                  <a:lnTo>
                    <a:pt x="122" y="21"/>
                  </a:lnTo>
                  <a:lnTo>
                    <a:pt x="110" y="21"/>
                  </a:lnTo>
                  <a:lnTo>
                    <a:pt x="101" y="19"/>
                  </a:lnTo>
                  <a:lnTo>
                    <a:pt x="93" y="18"/>
                  </a:lnTo>
                  <a:lnTo>
                    <a:pt x="85" y="16"/>
                  </a:lnTo>
                  <a:lnTo>
                    <a:pt x="78" y="15"/>
                  </a:lnTo>
                  <a:lnTo>
                    <a:pt x="70" y="14"/>
                  </a:lnTo>
                  <a:lnTo>
                    <a:pt x="64" y="11"/>
                  </a:lnTo>
                  <a:lnTo>
                    <a:pt x="58" y="10"/>
                  </a:lnTo>
                  <a:lnTo>
                    <a:pt x="55" y="10"/>
                  </a:lnTo>
                  <a:lnTo>
                    <a:pt x="53" y="9"/>
                  </a:lnTo>
                  <a:lnTo>
                    <a:pt x="53" y="11"/>
                  </a:lnTo>
                  <a:lnTo>
                    <a:pt x="53" y="14"/>
                  </a:lnTo>
                  <a:lnTo>
                    <a:pt x="53" y="15"/>
                  </a:lnTo>
                  <a:lnTo>
                    <a:pt x="52" y="16"/>
                  </a:lnTo>
                  <a:lnTo>
                    <a:pt x="49" y="16"/>
                  </a:lnTo>
                  <a:lnTo>
                    <a:pt x="45" y="16"/>
                  </a:lnTo>
                  <a:lnTo>
                    <a:pt x="39" y="16"/>
                  </a:lnTo>
                  <a:lnTo>
                    <a:pt x="31" y="16"/>
                  </a:lnTo>
                  <a:lnTo>
                    <a:pt x="23" y="16"/>
                  </a:lnTo>
                  <a:lnTo>
                    <a:pt x="15" y="15"/>
                  </a:lnTo>
                  <a:lnTo>
                    <a:pt x="7" y="14"/>
                  </a:lnTo>
                  <a:lnTo>
                    <a:pt x="1" y="11"/>
                  </a:lnTo>
                  <a:lnTo>
                    <a:pt x="0" y="8"/>
                  </a:ln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70" name="Freeform 70"/>
            <p:cNvSpPr>
              <a:spLocks/>
            </p:cNvSpPr>
            <p:nvPr/>
          </p:nvSpPr>
          <p:spPr bwMode="auto">
            <a:xfrm>
              <a:off x="886" y="2689"/>
              <a:ext cx="220" cy="247"/>
            </a:xfrm>
            <a:custGeom>
              <a:avLst/>
              <a:gdLst>
                <a:gd name="T0" fmla="*/ 131 w 440"/>
                <a:gd name="T1" fmla="*/ 243 h 493"/>
                <a:gd name="T2" fmla="*/ 143 w 440"/>
                <a:gd name="T3" fmla="*/ 246 h 493"/>
                <a:gd name="T4" fmla="*/ 160 w 440"/>
                <a:gd name="T5" fmla="*/ 247 h 493"/>
                <a:gd name="T6" fmla="*/ 179 w 440"/>
                <a:gd name="T7" fmla="*/ 245 h 493"/>
                <a:gd name="T8" fmla="*/ 185 w 440"/>
                <a:gd name="T9" fmla="*/ 229 h 493"/>
                <a:gd name="T10" fmla="*/ 184 w 440"/>
                <a:gd name="T11" fmla="*/ 196 h 493"/>
                <a:gd name="T12" fmla="*/ 186 w 440"/>
                <a:gd name="T13" fmla="*/ 179 h 493"/>
                <a:gd name="T14" fmla="*/ 192 w 440"/>
                <a:gd name="T15" fmla="*/ 154 h 493"/>
                <a:gd name="T16" fmla="*/ 198 w 440"/>
                <a:gd name="T17" fmla="*/ 123 h 493"/>
                <a:gd name="T18" fmla="*/ 204 w 440"/>
                <a:gd name="T19" fmla="*/ 98 h 493"/>
                <a:gd name="T20" fmla="*/ 207 w 440"/>
                <a:gd name="T21" fmla="*/ 89 h 493"/>
                <a:gd name="T22" fmla="*/ 212 w 440"/>
                <a:gd name="T23" fmla="*/ 79 h 493"/>
                <a:gd name="T24" fmla="*/ 218 w 440"/>
                <a:gd name="T25" fmla="*/ 65 h 493"/>
                <a:gd name="T26" fmla="*/ 220 w 440"/>
                <a:gd name="T27" fmla="*/ 53 h 493"/>
                <a:gd name="T28" fmla="*/ 217 w 440"/>
                <a:gd name="T29" fmla="*/ 46 h 493"/>
                <a:gd name="T30" fmla="*/ 211 w 440"/>
                <a:gd name="T31" fmla="*/ 40 h 493"/>
                <a:gd name="T32" fmla="*/ 202 w 440"/>
                <a:gd name="T33" fmla="*/ 36 h 493"/>
                <a:gd name="T34" fmla="*/ 193 w 440"/>
                <a:gd name="T35" fmla="*/ 32 h 493"/>
                <a:gd name="T36" fmla="*/ 185 w 440"/>
                <a:gd name="T37" fmla="*/ 31 h 493"/>
                <a:gd name="T38" fmla="*/ 175 w 440"/>
                <a:gd name="T39" fmla="*/ 28 h 493"/>
                <a:gd name="T40" fmla="*/ 162 w 440"/>
                <a:gd name="T41" fmla="*/ 24 h 493"/>
                <a:gd name="T42" fmla="*/ 146 w 440"/>
                <a:gd name="T43" fmla="*/ 20 h 493"/>
                <a:gd name="T44" fmla="*/ 130 w 440"/>
                <a:gd name="T45" fmla="*/ 16 h 493"/>
                <a:gd name="T46" fmla="*/ 115 w 440"/>
                <a:gd name="T47" fmla="*/ 12 h 493"/>
                <a:gd name="T48" fmla="*/ 102 w 440"/>
                <a:gd name="T49" fmla="*/ 9 h 493"/>
                <a:gd name="T50" fmla="*/ 94 w 440"/>
                <a:gd name="T51" fmla="*/ 6 h 493"/>
                <a:gd name="T52" fmla="*/ 87 w 440"/>
                <a:gd name="T53" fmla="*/ 4 h 493"/>
                <a:gd name="T54" fmla="*/ 76 w 440"/>
                <a:gd name="T55" fmla="*/ 2 h 493"/>
                <a:gd name="T56" fmla="*/ 63 w 440"/>
                <a:gd name="T57" fmla="*/ 0 h 493"/>
                <a:gd name="T58" fmla="*/ 49 w 440"/>
                <a:gd name="T59" fmla="*/ 1 h 493"/>
                <a:gd name="T60" fmla="*/ 24 w 440"/>
                <a:gd name="T61" fmla="*/ 8 h 493"/>
                <a:gd name="T62" fmla="*/ 3 w 440"/>
                <a:gd name="T63" fmla="*/ 29 h 493"/>
                <a:gd name="T64" fmla="*/ 3 w 440"/>
                <a:gd name="T65" fmla="*/ 55 h 493"/>
                <a:gd name="T66" fmla="*/ 23 w 440"/>
                <a:gd name="T67" fmla="*/ 75 h 493"/>
                <a:gd name="T68" fmla="*/ 43 w 440"/>
                <a:gd name="T69" fmla="*/ 81 h 493"/>
                <a:gd name="T70" fmla="*/ 53 w 440"/>
                <a:gd name="T71" fmla="*/ 82 h 493"/>
                <a:gd name="T72" fmla="*/ 67 w 440"/>
                <a:gd name="T73" fmla="*/ 83 h 493"/>
                <a:gd name="T74" fmla="*/ 84 w 440"/>
                <a:gd name="T75" fmla="*/ 84 h 493"/>
                <a:gd name="T76" fmla="*/ 102 w 440"/>
                <a:gd name="T77" fmla="*/ 85 h 493"/>
                <a:gd name="T78" fmla="*/ 120 w 440"/>
                <a:gd name="T79" fmla="*/ 86 h 493"/>
                <a:gd name="T80" fmla="*/ 134 w 440"/>
                <a:gd name="T81" fmla="*/ 86 h 493"/>
                <a:gd name="T82" fmla="*/ 143 w 440"/>
                <a:gd name="T83" fmla="*/ 86 h 493"/>
                <a:gd name="T84" fmla="*/ 148 w 440"/>
                <a:gd name="T85" fmla="*/ 85 h 493"/>
                <a:gd name="T86" fmla="*/ 148 w 440"/>
                <a:gd name="T87" fmla="*/ 90 h 493"/>
                <a:gd name="T88" fmla="*/ 144 w 440"/>
                <a:gd name="T89" fmla="*/ 93 h 493"/>
                <a:gd name="T90" fmla="*/ 140 w 440"/>
                <a:gd name="T91" fmla="*/ 97 h 493"/>
                <a:gd name="T92" fmla="*/ 141 w 440"/>
                <a:gd name="T93" fmla="*/ 102 h 493"/>
                <a:gd name="T94" fmla="*/ 139 w 440"/>
                <a:gd name="T95" fmla="*/ 107 h 493"/>
                <a:gd name="T96" fmla="*/ 138 w 440"/>
                <a:gd name="T97" fmla="*/ 115 h 493"/>
                <a:gd name="T98" fmla="*/ 133 w 440"/>
                <a:gd name="T99" fmla="*/ 144 h 493"/>
                <a:gd name="T100" fmla="*/ 133 w 440"/>
                <a:gd name="T101" fmla="*/ 180 h 493"/>
                <a:gd name="T102" fmla="*/ 129 w 440"/>
                <a:gd name="T103" fmla="*/ 224 h 49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440" h="493">
                  <a:moveTo>
                    <a:pt x="255" y="483"/>
                  </a:moveTo>
                  <a:lnTo>
                    <a:pt x="262" y="485"/>
                  </a:lnTo>
                  <a:lnTo>
                    <a:pt x="272" y="489"/>
                  </a:lnTo>
                  <a:lnTo>
                    <a:pt x="286" y="491"/>
                  </a:lnTo>
                  <a:lnTo>
                    <a:pt x="303" y="492"/>
                  </a:lnTo>
                  <a:lnTo>
                    <a:pt x="320" y="493"/>
                  </a:lnTo>
                  <a:lnTo>
                    <a:pt x="339" y="492"/>
                  </a:lnTo>
                  <a:lnTo>
                    <a:pt x="357" y="489"/>
                  </a:lnTo>
                  <a:lnTo>
                    <a:pt x="373" y="482"/>
                  </a:lnTo>
                  <a:lnTo>
                    <a:pt x="370" y="457"/>
                  </a:lnTo>
                  <a:lnTo>
                    <a:pt x="368" y="423"/>
                  </a:lnTo>
                  <a:lnTo>
                    <a:pt x="368" y="392"/>
                  </a:lnTo>
                  <a:lnTo>
                    <a:pt x="369" y="370"/>
                  </a:lnTo>
                  <a:lnTo>
                    <a:pt x="371" y="358"/>
                  </a:lnTo>
                  <a:lnTo>
                    <a:pt x="377" y="336"/>
                  </a:lnTo>
                  <a:lnTo>
                    <a:pt x="383" y="307"/>
                  </a:lnTo>
                  <a:lnTo>
                    <a:pt x="390" y="276"/>
                  </a:lnTo>
                  <a:lnTo>
                    <a:pt x="395" y="245"/>
                  </a:lnTo>
                  <a:lnTo>
                    <a:pt x="402" y="217"/>
                  </a:lnTo>
                  <a:lnTo>
                    <a:pt x="407" y="195"/>
                  </a:lnTo>
                  <a:lnTo>
                    <a:pt x="410" y="185"/>
                  </a:lnTo>
                  <a:lnTo>
                    <a:pt x="414" y="178"/>
                  </a:lnTo>
                  <a:lnTo>
                    <a:pt x="418" y="169"/>
                  </a:lnTo>
                  <a:lnTo>
                    <a:pt x="424" y="157"/>
                  </a:lnTo>
                  <a:lnTo>
                    <a:pt x="430" y="143"/>
                  </a:lnTo>
                  <a:lnTo>
                    <a:pt x="436" y="130"/>
                  </a:lnTo>
                  <a:lnTo>
                    <a:pt x="439" y="117"/>
                  </a:lnTo>
                  <a:lnTo>
                    <a:pt x="440" y="105"/>
                  </a:lnTo>
                  <a:lnTo>
                    <a:pt x="439" y="97"/>
                  </a:lnTo>
                  <a:lnTo>
                    <a:pt x="434" y="91"/>
                  </a:lnTo>
                  <a:lnTo>
                    <a:pt x="428" y="85"/>
                  </a:lnTo>
                  <a:lnTo>
                    <a:pt x="421" y="79"/>
                  </a:lnTo>
                  <a:lnTo>
                    <a:pt x="413" y="74"/>
                  </a:lnTo>
                  <a:lnTo>
                    <a:pt x="403" y="71"/>
                  </a:lnTo>
                  <a:lnTo>
                    <a:pt x="394" y="67"/>
                  </a:lnTo>
                  <a:lnTo>
                    <a:pt x="385" y="64"/>
                  </a:lnTo>
                  <a:lnTo>
                    <a:pt x="376" y="62"/>
                  </a:lnTo>
                  <a:lnTo>
                    <a:pt x="370" y="61"/>
                  </a:lnTo>
                  <a:lnTo>
                    <a:pt x="361" y="58"/>
                  </a:lnTo>
                  <a:lnTo>
                    <a:pt x="350" y="55"/>
                  </a:lnTo>
                  <a:lnTo>
                    <a:pt x="338" y="53"/>
                  </a:lnTo>
                  <a:lnTo>
                    <a:pt x="324" y="48"/>
                  </a:lnTo>
                  <a:lnTo>
                    <a:pt x="308" y="44"/>
                  </a:lnTo>
                  <a:lnTo>
                    <a:pt x="292" y="40"/>
                  </a:lnTo>
                  <a:lnTo>
                    <a:pt x="275" y="35"/>
                  </a:lnTo>
                  <a:lnTo>
                    <a:pt x="259" y="32"/>
                  </a:lnTo>
                  <a:lnTo>
                    <a:pt x="244" y="27"/>
                  </a:lnTo>
                  <a:lnTo>
                    <a:pt x="229" y="24"/>
                  </a:lnTo>
                  <a:lnTo>
                    <a:pt x="216" y="19"/>
                  </a:lnTo>
                  <a:lnTo>
                    <a:pt x="204" y="17"/>
                  </a:lnTo>
                  <a:lnTo>
                    <a:pt x="194" y="13"/>
                  </a:lnTo>
                  <a:lnTo>
                    <a:pt x="187" y="11"/>
                  </a:lnTo>
                  <a:lnTo>
                    <a:pt x="182" y="10"/>
                  </a:lnTo>
                  <a:lnTo>
                    <a:pt x="174" y="8"/>
                  </a:lnTo>
                  <a:lnTo>
                    <a:pt x="164" y="5"/>
                  </a:lnTo>
                  <a:lnTo>
                    <a:pt x="152" y="3"/>
                  </a:lnTo>
                  <a:lnTo>
                    <a:pt x="140" y="1"/>
                  </a:lnTo>
                  <a:lnTo>
                    <a:pt x="126" y="0"/>
                  </a:lnTo>
                  <a:lnTo>
                    <a:pt x="112" y="0"/>
                  </a:lnTo>
                  <a:lnTo>
                    <a:pt x="98" y="1"/>
                  </a:lnTo>
                  <a:lnTo>
                    <a:pt x="87" y="2"/>
                  </a:lnTo>
                  <a:lnTo>
                    <a:pt x="47" y="15"/>
                  </a:lnTo>
                  <a:lnTo>
                    <a:pt x="21" y="34"/>
                  </a:lnTo>
                  <a:lnTo>
                    <a:pt x="5" y="57"/>
                  </a:lnTo>
                  <a:lnTo>
                    <a:pt x="0" y="84"/>
                  </a:lnTo>
                  <a:lnTo>
                    <a:pt x="5" y="109"/>
                  </a:lnTo>
                  <a:lnTo>
                    <a:pt x="21" y="132"/>
                  </a:lnTo>
                  <a:lnTo>
                    <a:pt x="46" y="150"/>
                  </a:lnTo>
                  <a:lnTo>
                    <a:pt x="81" y="161"/>
                  </a:lnTo>
                  <a:lnTo>
                    <a:pt x="85" y="161"/>
                  </a:lnTo>
                  <a:lnTo>
                    <a:pt x="93" y="162"/>
                  </a:lnTo>
                  <a:lnTo>
                    <a:pt x="105" y="163"/>
                  </a:lnTo>
                  <a:lnTo>
                    <a:pt x="118" y="164"/>
                  </a:lnTo>
                  <a:lnTo>
                    <a:pt x="134" y="165"/>
                  </a:lnTo>
                  <a:lnTo>
                    <a:pt x="150" y="166"/>
                  </a:lnTo>
                  <a:lnTo>
                    <a:pt x="168" y="168"/>
                  </a:lnTo>
                  <a:lnTo>
                    <a:pt x="187" y="169"/>
                  </a:lnTo>
                  <a:lnTo>
                    <a:pt x="204" y="170"/>
                  </a:lnTo>
                  <a:lnTo>
                    <a:pt x="222" y="171"/>
                  </a:lnTo>
                  <a:lnTo>
                    <a:pt x="239" y="171"/>
                  </a:lnTo>
                  <a:lnTo>
                    <a:pt x="254" y="172"/>
                  </a:lnTo>
                  <a:lnTo>
                    <a:pt x="267" y="172"/>
                  </a:lnTo>
                  <a:lnTo>
                    <a:pt x="278" y="171"/>
                  </a:lnTo>
                  <a:lnTo>
                    <a:pt x="285" y="171"/>
                  </a:lnTo>
                  <a:lnTo>
                    <a:pt x="289" y="170"/>
                  </a:lnTo>
                  <a:lnTo>
                    <a:pt x="295" y="169"/>
                  </a:lnTo>
                  <a:lnTo>
                    <a:pt x="297" y="173"/>
                  </a:lnTo>
                  <a:lnTo>
                    <a:pt x="295" y="179"/>
                  </a:lnTo>
                  <a:lnTo>
                    <a:pt x="292" y="183"/>
                  </a:lnTo>
                  <a:lnTo>
                    <a:pt x="287" y="185"/>
                  </a:lnTo>
                  <a:lnTo>
                    <a:pt x="282" y="190"/>
                  </a:lnTo>
                  <a:lnTo>
                    <a:pt x="280" y="194"/>
                  </a:lnTo>
                  <a:lnTo>
                    <a:pt x="280" y="199"/>
                  </a:lnTo>
                  <a:lnTo>
                    <a:pt x="281" y="203"/>
                  </a:lnTo>
                  <a:lnTo>
                    <a:pt x="279" y="208"/>
                  </a:lnTo>
                  <a:lnTo>
                    <a:pt x="277" y="213"/>
                  </a:lnTo>
                  <a:lnTo>
                    <a:pt x="277" y="217"/>
                  </a:lnTo>
                  <a:lnTo>
                    <a:pt x="275" y="230"/>
                  </a:lnTo>
                  <a:lnTo>
                    <a:pt x="270" y="255"/>
                  </a:lnTo>
                  <a:lnTo>
                    <a:pt x="265" y="287"/>
                  </a:lnTo>
                  <a:lnTo>
                    <a:pt x="265" y="321"/>
                  </a:lnTo>
                  <a:lnTo>
                    <a:pt x="265" y="360"/>
                  </a:lnTo>
                  <a:lnTo>
                    <a:pt x="262" y="404"/>
                  </a:lnTo>
                  <a:lnTo>
                    <a:pt x="257" y="447"/>
                  </a:lnTo>
                  <a:lnTo>
                    <a:pt x="255" y="483"/>
                  </a:lnTo>
                  <a:close/>
                </a:path>
              </a:pathLst>
            </a:custGeom>
            <a:solidFill>
              <a:srgbClr val="00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71" name="Freeform 71"/>
            <p:cNvSpPr>
              <a:spLocks/>
            </p:cNvSpPr>
            <p:nvPr/>
          </p:nvSpPr>
          <p:spPr bwMode="auto">
            <a:xfrm>
              <a:off x="891" y="2696"/>
              <a:ext cx="206" cy="259"/>
            </a:xfrm>
            <a:custGeom>
              <a:avLst/>
              <a:gdLst>
                <a:gd name="T0" fmla="*/ 3 w 414"/>
                <a:gd name="T1" fmla="*/ 51 h 518"/>
                <a:gd name="T2" fmla="*/ 2 w 414"/>
                <a:gd name="T3" fmla="*/ 26 h 518"/>
                <a:gd name="T4" fmla="*/ 15 w 414"/>
                <a:gd name="T5" fmla="*/ 9 h 518"/>
                <a:gd name="T6" fmla="*/ 29 w 414"/>
                <a:gd name="T7" fmla="*/ 2 h 518"/>
                <a:gd name="T8" fmla="*/ 44 w 414"/>
                <a:gd name="T9" fmla="*/ 0 h 518"/>
                <a:gd name="T10" fmla="*/ 61 w 414"/>
                <a:gd name="T11" fmla="*/ 3 h 518"/>
                <a:gd name="T12" fmla="*/ 79 w 414"/>
                <a:gd name="T13" fmla="*/ 8 h 518"/>
                <a:gd name="T14" fmla="*/ 98 w 414"/>
                <a:gd name="T15" fmla="*/ 15 h 518"/>
                <a:gd name="T16" fmla="*/ 117 w 414"/>
                <a:gd name="T17" fmla="*/ 25 h 518"/>
                <a:gd name="T18" fmla="*/ 138 w 414"/>
                <a:gd name="T19" fmla="*/ 34 h 518"/>
                <a:gd name="T20" fmla="*/ 152 w 414"/>
                <a:gd name="T21" fmla="*/ 41 h 518"/>
                <a:gd name="T22" fmla="*/ 160 w 414"/>
                <a:gd name="T23" fmla="*/ 45 h 518"/>
                <a:gd name="T24" fmla="*/ 169 w 414"/>
                <a:gd name="T25" fmla="*/ 49 h 518"/>
                <a:gd name="T26" fmla="*/ 177 w 414"/>
                <a:gd name="T27" fmla="*/ 53 h 518"/>
                <a:gd name="T28" fmla="*/ 184 w 414"/>
                <a:gd name="T29" fmla="*/ 55 h 518"/>
                <a:gd name="T30" fmla="*/ 192 w 414"/>
                <a:gd name="T31" fmla="*/ 59 h 518"/>
                <a:gd name="T32" fmla="*/ 198 w 414"/>
                <a:gd name="T33" fmla="*/ 63 h 518"/>
                <a:gd name="T34" fmla="*/ 203 w 414"/>
                <a:gd name="T35" fmla="*/ 68 h 518"/>
                <a:gd name="T36" fmla="*/ 206 w 414"/>
                <a:gd name="T37" fmla="*/ 76 h 518"/>
                <a:gd name="T38" fmla="*/ 202 w 414"/>
                <a:gd name="T39" fmla="*/ 90 h 518"/>
                <a:gd name="T40" fmla="*/ 195 w 414"/>
                <a:gd name="T41" fmla="*/ 100 h 518"/>
                <a:gd name="T42" fmla="*/ 189 w 414"/>
                <a:gd name="T43" fmla="*/ 109 h 518"/>
                <a:gd name="T44" fmla="*/ 183 w 414"/>
                <a:gd name="T45" fmla="*/ 120 h 518"/>
                <a:gd name="T46" fmla="*/ 179 w 414"/>
                <a:gd name="T47" fmla="*/ 129 h 518"/>
                <a:gd name="T48" fmla="*/ 173 w 414"/>
                <a:gd name="T49" fmla="*/ 139 h 518"/>
                <a:gd name="T50" fmla="*/ 154 w 414"/>
                <a:gd name="T51" fmla="*/ 175 h 518"/>
                <a:gd name="T52" fmla="*/ 128 w 414"/>
                <a:gd name="T53" fmla="*/ 220 h 518"/>
                <a:gd name="T54" fmla="*/ 109 w 414"/>
                <a:gd name="T55" fmla="*/ 254 h 518"/>
                <a:gd name="T56" fmla="*/ 103 w 414"/>
                <a:gd name="T57" fmla="*/ 258 h 518"/>
                <a:gd name="T58" fmla="*/ 101 w 414"/>
                <a:gd name="T59" fmla="*/ 246 h 518"/>
                <a:gd name="T60" fmla="*/ 102 w 414"/>
                <a:gd name="T61" fmla="*/ 229 h 518"/>
                <a:gd name="T62" fmla="*/ 109 w 414"/>
                <a:gd name="T63" fmla="*/ 201 h 518"/>
                <a:gd name="T64" fmla="*/ 113 w 414"/>
                <a:gd name="T65" fmla="*/ 181 h 518"/>
                <a:gd name="T66" fmla="*/ 119 w 414"/>
                <a:gd name="T67" fmla="*/ 149 h 518"/>
                <a:gd name="T68" fmla="*/ 128 w 414"/>
                <a:gd name="T69" fmla="*/ 123 h 518"/>
                <a:gd name="T70" fmla="*/ 135 w 414"/>
                <a:gd name="T71" fmla="*/ 111 h 518"/>
                <a:gd name="T72" fmla="*/ 141 w 414"/>
                <a:gd name="T73" fmla="*/ 103 h 518"/>
                <a:gd name="T74" fmla="*/ 145 w 414"/>
                <a:gd name="T75" fmla="*/ 98 h 518"/>
                <a:gd name="T76" fmla="*/ 146 w 414"/>
                <a:gd name="T77" fmla="*/ 94 h 518"/>
                <a:gd name="T78" fmla="*/ 139 w 414"/>
                <a:gd name="T79" fmla="*/ 90 h 518"/>
                <a:gd name="T80" fmla="*/ 130 w 414"/>
                <a:gd name="T81" fmla="*/ 88 h 518"/>
                <a:gd name="T82" fmla="*/ 117 w 414"/>
                <a:gd name="T83" fmla="*/ 86 h 518"/>
                <a:gd name="T84" fmla="*/ 102 w 414"/>
                <a:gd name="T85" fmla="*/ 85 h 518"/>
                <a:gd name="T86" fmla="*/ 89 w 414"/>
                <a:gd name="T87" fmla="*/ 84 h 518"/>
                <a:gd name="T88" fmla="*/ 81 w 414"/>
                <a:gd name="T89" fmla="*/ 83 h 518"/>
                <a:gd name="T90" fmla="*/ 71 w 414"/>
                <a:gd name="T91" fmla="*/ 82 h 518"/>
                <a:gd name="T92" fmla="*/ 60 w 414"/>
                <a:gd name="T93" fmla="*/ 79 h 518"/>
                <a:gd name="T94" fmla="*/ 51 w 414"/>
                <a:gd name="T95" fmla="*/ 78 h 518"/>
                <a:gd name="T96" fmla="*/ 44 w 414"/>
                <a:gd name="T97" fmla="*/ 76 h 518"/>
                <a:gd name="T98" fmla="*/ 35 w 414"/>
                <a:gd name="T99" fmla="*/ 74 h 518"/>
                <a:gd name="T100" fmla="*/ 25 w 414"/>
                <a:gd name="T101" fmla="*/ 70 h 518"/>
                <a:gd name="T102" fmla="*/ 15 w 414"/>
                <a:gd name="T103" fmla="*/ 65 h 51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414" h="518">
                  <a:moveTo>
                    <a:pt x="23" y="124"/>
                  </a:moveTo>
                  <a:lnTo>
                    <a:pt x="7" y="102"/>
                  </a:lnTo>
                  <a:lnTo>
                    <a:pt x="0" y="76"/>
                  </a:lnTo>
                  <a:lnTo>
                    <a:pt x="4" y="51"/>
                  </a:lnTo>
                  <a:lnTo>
                    <a:pt x="19" y="27"/>
                  </a:lnTo>
                  <a:lnTo>
                    <a:pt x="31" y="17"/>
                  </a:lnTo>
                  <a:lnTo>
                    <a:pt x="44" y="8"/>
                  </a:lnTo>
                  <a:lnTo>
                    <a:pt x="58" y="4"/>
                  </a:lnTo>
                  <a:lnTo>
                    <a:pt x="73" y="0"/>
                  </a:lnTo>
                  <a:lnTo>
                    <a:pt x="89" y="0"/>
                  </a:lnTo>
                  <a:lnTo>
                    <a:pt x="105" y="2"/>
                  </a:lnTo>
                  <a:lnTo>
                    <a:pt x="122" y="5"/>
                  </a:lnTo>
                  <a:lnTo>
                    <a:pt x="140" y="10"/>
                  </a:lnTo>
                  <a:lnTo>
                    <a:pt x="158" y="15"/>
                  </a:lnTo>
                  <a:lnTo>
                    <a:pt x="177" y="22"/>
                  </a:lnTo>
                  <a:lnTo>
                    <a:pt x="196" y="30"/>
                  </a:lnTo>
                  <a:lnTo>
                    <a:pt x="216" y="40"/>
                  </a:lnTo>
                  <a:lnTo>
                    <a:pt x="235" y="49"/>
                  </a:lnTo>
                  <a:lnTo>
                    <a:pt x="256" y="58"/>
                  </a:lnTo>
                  <a:lnTo>
                    <a:pt x="277" y="68"/>
                  </a:lnTo>
                  <a:lnTo>
                    <a:pt x="298" y="78"/>
                  </a:lnTo>
                  <a:lnTo>
                    <a:pt x="306" y="81"/>
                  </a:lnTo>
                  <a:lnTo>
                    <a:pt x="314" y="86"/>
                  </a:lnTo>
                  <a:lnTo>
                    <a:pt x="322" y="89"/>
                  </a:lnTo>
                  <a:lnTo>
                    <a:pt x="331" y="94"/>
                  </a:lnTo>
                  <a:lnTo>
                    <a:pt x="339" y="98"/>
                  </a:lnTo>
                  <a:lnTo>
                    <a:pt x="348" y="102"/>
                  </a:lnTo>
                  <a:lnTo>
                    <a:pt x="356" y="105"/>
                  </a:lnTo>
                  <a:lnTo>
                    <a:pt x="363" y="107"/>
                  </a:lnTo>
                  <a:lnTo>
                    <a:pt x="370" y="110"/>
                  </a:lnTo>
                  <a:lnTo>
                    <a:pt x="378" y="113"/>
                  </a:lnTo>
                  <a:lnTo>
                    <a:pt x="385" y="117"/>
                  </a:lnTo>
                  <a:lnTo>
                    <a:pt x="391" y="121"/>
                  </a:lnTo>
                  <a:lnTo>
                    <a:pt x="397" y="126"/>
                  </a:lnTo>
                  <a:lnTo>
                    <a:pt x="402" y="132"/>
                  </a:lnTo>
                  <a:lnTo>
                    <a:pt x="407" y="136"/>
                  </a:lnTo>
                  <a:lnTo>
                    <a:pt x="410" y="141"/>
                  </a:lnTo>
                  <a:lnTo>
                    <a:pt x="414" y="152"/>
                  </a:lnTo>
                  <a:lnTo>
                    <a:pt x="412" y="166"/>
                  </a:lnTo>
                  <a:lnTo>
                    <a:pt x="405" y="180"/>
                  </a:lnTo>
                  <a:lnTo>
                    <a:pt x="396" y="193"/>
                  </a:lnTo>
                  <a:lnTo>
                    <a:pt x="391" y="200"/>
                  </a:lnTo>
                  <a:lnTo>
                    <a:pt x="385" y="208"/>
                  </a:lnTo>
                  <a:lnTo>
                    <a:pt x="379" y="218"/>
                  </a:lnTo>
                  <a:lnTo>
                    <a:pt x="374" y="228"/>
                  </a:lnTo>
                  <a:lnTo>
                    <a:pt x="368" y="239"/>
                  </a:lnTo>
                  <a:lnTo>
                    <a:pt x="363" y="249"/>
                  </a:lnTo>
                  <a:lnTo>
                    <a:pt x="359" y="257"/>
                  </a:lnTo>
                  <a:lnTo>
                    <a:pt x="356" y="263"/>
                  </a:lnTo>
                  <a:lnTo>
                    <a:pt x="348" y="278"/>
                  </a:lnTo>
                  <a:lnTo>
                    <a:pt x="332" y="309"/>
                  </a:lnTo>
                  <a:lnTo>
                    <a:pt x="309" y="349"/>
                  </a:lnTo>
                  <a:lnTo>
                    <a:pt x="284" y="395"/>
                  </a:lnTo>
                  <a:lnTo>
                    <a:pt x="258" y="440"/>
                  </a:lnTo>
                  <a:lnTo>
                    <a:pt x="235" y="480"/>
                  </a:lnTo>
                  <a:lnTo>
                    <a:pt x="219" y="508"/>
                  </a:lnTo>
                  <a:lnTo>
                    <a:pt x="211" y="518"/>
                  </a:lnTo>
                  <a:lnTo>
                    <a:pt x="207" y="515"/>
                  </a:lnTo>
                  <a:lnTo>
                    <a:pt x="204" y="505"/>
                  </a:lnTo>
                  <a:lnTo>
                    <a:pt x="202" y="491"/>
                  </a:lnTo>
                  <a:lnTo>
                    <a:pt x="202" y="477"/>
                  </a:lnTo>
                  <a:lnTo>
                    <a:pt x="205" y="457"/>
                  </a:lnTo>
                  <a:lnTo>
                    <a:pt x="212" y="430"/>
                  </a:lnTo>
                  <a:lnTo>
                    <a:pt x="219" y="402"/>
                  </a:lnTo>
                  <a:lnTo>
                    <a:pt x="225" y="381"/>
                  </a:lnTo>
                  <a:lnTo>
                    <a:pt x="228" y="361"/>
                  </a:lnTo>
                  <a:lnTo>
                    <a:pt x="233" y="332"/>
                  </a:lnTo>
                  <a:lnTo>
                    <a:pt x="240" y="297"/>
                  </a:lnTo>
                  <a:lnTo>
                    <a:pt x="250" y="262"/>
                  </a:lnTo>
                  <a:lnTo>
                    <a:pt x="257" y="246"/>
                  </a:lnTo>
                  <a:lnTo>
                    <a:pt x="264" y="232"/>
                  </a:lnTo>
                  <a:lnTo>
                    <a:pt x="271" y="221"/>
                  </a:lnTo>
                  <a:lnTo>
                    <a:pt x="278" y="212"/>
                  </a:lnTo>
                  <a:lnTo>
                    <a:pt x="283" y="205"/>
                  </a:lnTo>
                  <a:lnTo>
                    <a:pt x="288" y="201"/>
                  </a:lnTo>
                  <a:lnTo>
                    <a:pt x="292" y="196"/>
                  </a:lnTo>
                  <a:lnTo>
                    <a:pt x="294" y="193"/>
                  </a:lnTo>
                  <a:lnTo>
                    <a:pt x="294" y="187"/>
                  </a:lnTo>
                  <a:lnTo>
                    <a:pt x="288" y="183"/>
                  </a:lnTo>
                  <a:lnTo>
                    <a:pt x="279" y="180"/>
                  </a:lnTo>
                  <a:lnTo>
                    <a:pt x="271" y="178"/>
                  </a:lnTo>
                  <a:lnTo>
                    <a:pt x="262" y="175"/>
                  </a:lnTo>
                  <a:lnTo>
                    <a:pt x="250" y="174"/>
                  </a:lnTo>
                  <a:lnTo>
                    <a:pt x="235" y="172"/>
                  </a:lnTo>
                  <a:lnTo>
                    <a:pt x="220" y="171"/>
                  </a:lnTo>
                  <a:lnTo>
                    <a:pt x="204" y="170"/>
                  </a:lnTo>
                  <a:lnTo>
                    <a:pt x="190" y="168"/>
                  </a:lnTo>
                  <a:lnTo>
                    <a:pt x="178" y="167"/>
                  </a:lnTo>
                  <a:lnTo>
                    <a:pt x="170" y="167"/>
                  </a:lnTo>
                  <a:lnTo>
                    <a:pt x="162" y="166"/>
                  </a:lnTo>
                  <a:lnTo>
                    <a:pt x="152" y="165"/>
                  </a:lnTo>
                  <a:lnTo>
                    <a:pt x="142" y="163"/>
                  </a:lnTo>
                  <a:lnTo>
                    <a:pt x="131" y="160"/>
                  </a:lnTo>
                  <a:lnTo>
                    <a:pt x="120" y="158"/>
                  </a:lnTo>
                  <a:lnTo>
                    <a:pt x="110" y="157"/>
                  </a:lnTo>
                  <a:lnTo>
                    <a:pt x="102" y="155"/>
                  </a:lnTo>
                  <a:lnTo>
                    <a:pt x="96" y="153"/>
                  </a:lnTo>
                  <a:lnTo>
                    <a:pt x="89" y="152"/>
                  </a:lnTo>
                  <a:lnTo>
                    <a:pt x="81" y="150"/>
                  </a:lnTo>
                  <a:lnTo>
                    <a:pt x="71" y="147"/>
                  </a:lnTo>
                  <a:lnTo>
                    <a:pt x="60" y="143"/>
                  </a:lnTo>
                  <a:lnTo>
                    <a:pt x="50" y="140"/>
                  </a:lnTo>
                  <a:lnTo>
                    <a:pt x="41" y="135"/>
                  </a:lnTo>
                  <a:lnTo>
                    <a:pt x="31" y="129"/>
                  </a:lnTo>
                  <a:lnTo>
                    <a:pt x="23" y="124"/>
                  </a:lnTo>
                  <a:close/>
                </a:path>
              </a:pathLst>
            </a:custGeom>
            <a:solidFill>
              <a:srgbClr val="8447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72" name="Freeform 72"/>
            <p:cNvSpPr>
              <a:spLocks/>
            </p:cNvSpPr>
            <p:nvPr/>
          </p:nvSpPr>
          <p:spPr bwMode="auto">
            <a:xfrm>
              <a:off x="996" y="2928"/>
              <a:ext cx="9" cy="9"/>
            </a:xfrm>
            <a:custGeom>
              <a:avLst/>
              <a:gdLst>
                <a:gd name="T0" fmla="*/ 8 w 18"/>
                <a:gd name="T1" fmla="*/ 8 h 20"/>
                <a:gd name="T2" fmla="*/ 9 w 18"/>
                <a:gd name="T3" fmla="*/ 6 h 20"/>
                <a:gd name="T4" fmla="*/ 9 w 18"/>
                <a:gd name="T5" fmla="*/ 5 h 20"/>
                <a:gd name="T6" fmla="*/ 9 w 18"/>
                <a:gd name="T7" fmla="*/ 3 h 20"/>
                <a:gd name="T8" fmla="*/ 8 w 18"/>
                <a:gd name="T9" fmla="*/ 2 h 20"/>
                <a:gd name="T10" fmla="*/ 7 w 18"/>
                <a:gd name="T11" fmla="*/ 0 h 20"/>
                <a:gd name="T12" fmla="*/ 5 w 18"/>
                <a:gd name="T13" fmla="*/ 0 h 20"/>
                <a:gd name="T14" fmla="*/ 3 w 18"/>
                <a:gd name="T15" fmla="*/ 0 h 20"/>
                <a:gd name="T16" fmla="*/ 1 w 18"/>
                <a:gd name="T17" fmla="*/ 2 h 20"/>
                <a:gd name="T18" fmla="*/ 0 w 18"/>
                <a:gd name="T19" fmla="*/ 3 h 20"/>
                <a:gd name="T20" fmla="*/ 0 w 18"/>
                <a:gd name="T21" fmla="*/ 4 h 20"/>
                <a:gd name="T22" fmla="*/ 0 w 18"/>
                <a:gd name="T23" fmla="*/ 6 h 20"/>
                <a:gd name="T24" fmla="*/ 1 w 18"/>
                <a:gd name="T25" fmla="*/ 7 h 20"/>
                <a:gd name="T26" fmla="*/ 3 w 18"/>
                <a:gd name="T27" fmla="*/ 9 h 20"/>
                <a:gd name="T28" fmla="*/ 5 w 18"/>
                <a:gd name="T29" fmla="*/ 9 h 20"/>
                <a:gd name="T30" fmla="*/ 7 w 18"/>
                <a:gd name="T31" fmla="*/ 9 h 20"/>
                <a:gd name="T32" fmla="*/ 8 w 18"/>
                <a:gd name="T33" fmla="*/ 8 h 2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8" h="20">
                  <a:moveTo>
                    <a:pt x="16" y="18"/>
                  </a:moveTo>
                  <a:lnTo>
                    <a:pt x="18" y="14"/>
                  </a:lnTo>
                  <a:lnTo>
                    <a:pt x="18" y="11"/>
                  </a:lnTo>
                  <a:lnTo>
                    <a:pt x="18" y="7"/>
                  </a:lnTo>
                  <a:lnTo>
                    <a:pt x="16" y="4"/>
                  </a:lnTo>
                  <a:lnTo>
                    <a:pt x="13" y="1"/>
                  </a:lnTo>
                  <a:lnTo>
                    <a:pt x="9" y="0"/>
                  </a:lnTo>
                  <a:lnTo>
                    <a:pt x="6" y="1"/>
                  </a:lnTo>
                  <a:lnTo>
                    <a:pt x="2" y="4"/>
                  </a:lnTo>
                  <a:lnTo>
                    <a:pt x="0" y="7"/>
                  </a:lnTo>
                  <a:lnTo>
                    <a:pt x="0" y="9"/>
                  </a:lnTo>
                  <a:lnTo>
                    <a:pt x="0" y="13"/>
                  </a:lnTo>
                  <a:lnTo>
                    <a:pt x="2" y="16"/>
                  </a:lnTo>
                  <a:lnTo>
                    <a:pt x="6" y="19"/>
                  </a:lnTo>
                  <a:lnTo>
                    <a:pt x="9" y="20"/>
                  </a:lnTo>
                  <a:lnTo>
                    <a:pt x="13" y="20"/>
                  </a:lnTo>
                  <a:lnTo>
                    <a:pt x="16" y="18"/>
                  </a:lnTo>
                  <a:close/>
                </a:path>
              </a:pathLst>
            </a:custGeom>
            <a:solidFill>
              <a:srgbClr val="8447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73" name="Freeform 73"/>
            <p:cNvSpPr>
              <a:spLocks/>
            </p:cNvSpPr>
            <p:nvPr/>
          </p:nvSpPr>
          <p:spPr bwMode="auto">
            <a:xfrm>
              <a:off x="908" y="2726"/>
              <a:ext cx="9" cy="9"/>
            </a:xfrm>
            <a:custGeom>
              <a:avLst/>
              <a:gdLst>
                <a:gd name="T0" fmla="*/ 8 w 18"/>
                <a:gd name="T1" fmla="*/ 8 h 19"/>
                <a:gd name="T2" fmla="*/ 9 w 18"/>
                <a:gd name="T3" fmla="*/ 6 h 19"/>
                <a:gd name="T4" fmla="*/ 9 w 18"/>
                <a:gd name="T5" fmla="*/ 5 h 19"/>
                <a:gd name="T6" fmla="*/ 9 w 18"/>
                <a:gd name="T7" fmla="*/ 3 h 19"/>
                <a:gd name="T8" fmla="*/ 8 w 18"/>
                <a:gd name="T9" fmla="*/ 1 h 19"/>
                <a:gd name="T10" fmla="*/ 7 w 18"/>
                <a:gd name="T11" fmla="*/ 0 h 19"/>
                <a:gd name="T12" fmla="*/ 5 w 18"/>
                <a:gd name="T13" fmla="*/ 0 h 19"/>
                <a:gd name="T14" fmla="*/ 3 w 18"/>
                <a:gd name="T15" fmla="*/ 0 h 19"/>
                <a:gd name="T16" fmla="*/ 1 w 18"/>
                <a:gd name="T17" fmla="*/ 1 h 19"/>
                <a:gd name="T18" fmla="*/ 0 w 18"/>
                <a:gd name="T19" fmla="*/ 3 h 19"/>
                <a:gd name="T20" fmla="*/ 0 w 18"/>
                <a:gd name="T21" fmla="*/ 5 h 19"/>
                <a:gd name="T22" fmla="*/ 0 w 18"/>
                <a:gd name="T23" fmla="*/ 6 h 19"/>
                <a:gd name="T24" fmla="*/ 1 w 18"/>
                <a:gd name="T25" fmla="*/ 8 h 19"/>
                <a:gd name="T26" fmla="*/ 3 w 18"/>
                <a:gd name="T27" fmla="*/ 9 h 19"/>
                <a:gd name="T28" fmla="*/ 5 w 18"/>
                <a:gd name="T29" fmla="*/ 9 h 19"/>
                <a:gd name="T30" fmla="*/ 7 w 18"/>
                <a:gd name="T31" fmla="*/ 9 h 19"/>
                <a:gd name="T32" fmla="*/ 8 w 18"/>
                <a:gd name="T33" fmla="*/ 8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8" h="19">
                  <a:moveTo>
                    <a:pt x="16" y="17"/>
                  </a:moveTo>
                  <a:lnTo>
                    <a:pt x="18" y="13"/>
                  </a:lnTo>
                  <a:lnTo>
                    <a:pt x="18" y="10"/>
                  </a:lnTo>
                  <a:lnTo>
                    <a:pt x="18" y="6"/>
                  </a:lnTo>
                  <a:lnTo>
                    <a:pt x="16" y="3"/>
                  </a:lnTo>
                  <a:lnTo>
                    <a:pt x="13" y="0"/>
                  </a:lnTo>
                  <a:lnTo>
                    <a:pt x="9" y="0"/>
                  </a:lnTo>
                  <a:lnTo>
                    <a:pt x="6" y="0"/>
                  </a:lnTo>
                  <a:lnTo>
                    <a:pt x="2" y="3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2" y="17"/>
                  </a:lnTo>
                  <a:lnTo>
                    <a:pt x="6" y="19"/>
                  </a:lnTo>
                  <a:lnTo>
                    <a:pt x="9" y="19"/>
                  </a:lnTo>
                  <a:lnTo>
                    <a:pt x="13" y="19"/>
                  </a:lnTo>
                  <a:lnTo>
                    <a:pt x="16" y="17"/>
                  </a:lnTo>
                  <a:close/>
                </a:path>
              </a:pathLst>
            </a:custGeom>
            <a:solidFill>
              <a:srgbClr val="8447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74" name="Freeform 74"/>
            <p:cNvSpPr>
              <a:spLocks/>
            </p:cNvSpPr>
            <p:nvPr/>
          </p:nvSpPr>
          <p:spPr bwMode="auto">
            <a:xfrm>
              <a:off x="980" y="2921"/>
              <a:ext cx="86" cy="52"/>
            </a:xfrm>
            <a:custGeom>
              <a:avLst/>
              <a:gdLst>
                <a:gd name="T0" fmla="*/ 18 w 173"/>
                <a:gd name="T1" fmla="*/ 0 h 103"/>
                <a:gd name="T2" fmla="*/ 16 w 173"/>
                <a:gd name="T3" fmla="*/ 1 h 103"/>
                <a:gd name="T4" fmla="*/ 14 w 173"/>
                <a:gd name="T5" fmla="*/ 3 h 103"/>
                <a:gd name="T6" fmla="*/ 11 w 173"/>
                <a:gd name="T7" fmla="*/ 6 h 103"/>
                <a:gd name="T8" fmla="*/ 8 w 173"/>
                <a:gd name="T9" fmla="*/ 10 h 103"/>
                <a:gd name="T10" fmla="*/ 5 w 173"/>
                <a:gd name="T11" fmla="*/ 14 h 103"/>
                <a:gd name="T12" fmla="*/ 3 w 173"/>
                <a:gd name="T13" fmla="*/ 19 h 103"/>
                <a:gd name="T14" fmla="*/ 1 w 173"/>
                <a:gd name="T15" fmla="*/ 24 h 103"/>
                <a:gd name="T16" fmla="*/ 0 w 173"/>
                <a:gd name="T17" fmla="*/ 30 h 103"/>
                <a:gd name="T18" fmla="*/ 0 w 173"/>
                <a:gd name="T19" fmla="*/ 35 h 103"/>
                <a:gd name="T20" fmla="*/ 0 w 173"/>
                <a:gd name="T21" fmla="*/ 37 h 103"/>
                <a:gd name="T22" fmla="*/ 0 w 173"/>
                <a:gd name="T23" fmla="*/ 39 h 103"/>
                <a:gd name="T24" fmla="*/ 3 w 173"/>
                <a:gd name="T25" fmla="*/ 40 h 103"/>
                <a:gd name="T26" fmla="*/ 5 w 173"/>
                <a:gd name="T27" fmla="*/ 40 h 103"/>
                <a:gd name="T28" fmla="*/ 8 w 173"/>
                <a:gd name="T29" fmla="*/ 40 h 103"/>
                <a:gd name="T30" fmla="*/ 12 w 173"/>
                <a:gd name="T31" fmla="*/ 40 h 103"/>
                <a:gd name="T32" fmla="*/ 17 w 173"/>
                <a:gd name="T33" fmla="*/ 42 h 103"/>
                <a:gd name="T34" fmla="*/ 20 w 173"/>
                <a:gd name="T35" fmla="*/ 43 h 103"/>
                <a:gd name="T36" fmla="*/ 24 w 173"/>
                <a:gd name="T37" fmla="*/ 44 h 103"/>
                <a:gd name="T38" fmla="*/ 30 w 173"/>
                <a:gd name="T39" fmla="*/ 46 h 103"/>
                <a:gd name="T40" fmla="*/ 35 w 173"/>
                <a:gd name="T41" fmla="*/ 47 h 103"/>
                <a:gd name="T42" fmla="*/ 41 w 173"/>
                <a:gd name="T43" fmla="*/ 49 h 103"/>
                <a:gd name="T44" fmla="*/ 47 w 173"/>
                <a:gd name="T45" fmla="*/ 50 h 103"/>
                <a:gd name="T46" fmla="*/ 52 w 173"/>
                <a:gd name="T47" fmla="*/ 51 h 103"/>
                <a:gd name="T48" fmla="*/ 57 w 173"/>
                <a:gd name="T49" fmla="*/ 51 h 103"/>
                <a:gd name="T50" fmla="*/ 62 w 173"/>
                <a:gd name="T51" fmla="*/ 51 h 103"/>
                <a:gd name="T52" fmla="*/ 67 w 173"/>
                <a:gd name="T53" fmla="*/ 52 h 103"/>
                <a:gd name="T54" fmla="*/ 72 w 173"/>
                <a:gd name="T55" fmla="*/ 52 h 103"/>
                <a:gd name="T56" fmla="*/ 76 w 173"/>
                <a:gd name="T57" fmla="*/ 52 h 103"/>
                <a:gd name="T58" fmla="*/ 80 w 173"/>
                <a:gd name="T59" fmla="*/ 52 h 103"/>
                <a:gd name="T60" fmla="*/ 83 w 173"/>
                <a:gd name="T61" fmla="*/ 52 h 103"/>
                <a:gd name="T62" fmla="*/ 86 w 173"/>
                <a:gd name="T63" fmla="*/ 51 h 103"/>
                <a:gd name="T64" fmla="*/ 86 w 173"/>
                <a:gd name="T65" fmla="*/ 50 h 103"/>
                <a:gd name="T66" fmla="*/ 85 w 173"/>
                <a:gd name="T67" fmla="*/ 48 h 103"/>
                <a:gd name="T68" fmla="*/ 83 w 173"/>
                <a:gd name="T69" fmla="*/ 46 h 103"/>
                <a:gd name="T70" fmla="*/ 79 w 173"/>
                <a:gd name="T71" fmla="*/ 43 h 103"/>
                <a:gd name="T72" fmla="*/ 74 w 173"/>
                <a:gd name="T73" fmla="*/ 40 h 103"/>
                <a:gd name="T74" fmla="*/ 69 w 173"/>
                <a:gd name="T75" fmla="*/ 38 h 103"/>
                <a:gd name="T76" fmla="*/ 65 w 173"/>
                <a:gd name="T77" fmla="*/ 35 h 103"/>
                <a:gd name="T78" fmla="*/ 61 w 173"/>
                <a:gd name="T79" fmla="*/ 33 h 103"/>
                <a:gd name="T80" fmla="*/ 58 w 173"/>
                <a:gd name="T81" fmla="*/ 32 h 103"/>
                <a:gd name="T82" fmla="*/ 53 w 173"/>
                <a:gd name="T83" fmla="*/ 28 h 103"/>
                <a:gd name="T84" fmla="*/ 48 w 173"/>
                <a:gd name="T85" fmla="*/ 22 h 103"/>
                <a:gd name="T86" fmla="*/ 42 w 173"/>
                <a:gd name="T87" fmla="*/ 17 h 103"/>
                <a:gd name="T88" fmla="*/ 37 w 173"/>
                <a:gd name="T89" fmla="*/ 12 h 103"/>
                <a:gd name="T90" fmla="*/ 31 w 173"/>
                <a:gd name="T91" fmla="*/ 7 h 103"/>
                <a:gd name="T92" fmla="*/ 26 w 173"/>
                <a:gd name="T93" fmla="*/ 3 h 103"/>
                <a:gd name="T94" fmla="*/ 21 w 173"/>
                <a:gd name="T95" fmla="*/ 1 h 103"/>
                <a:gd name="T96" fmla="*/ 18 w 173"/>
                <a:gd name="T97" fmla="*/ 0 h 10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73" h="103">
                  <a:moveTo>
                    <a:pt x="36" y="0"/>
                  </a:moveTo>
                  <a:lnTo>
                    <a:pt x="32" y="2"/>
                  </a:lnTo>
                  <a:lnTo>
                    <a:pt x="28" y="5"/>
                  </a:lnTo>
                  <a:lnTo>
                    <a:pt x="22" y="12"/>
                  </a:lnTo>
                  <a:lnTo>
                    <a:pt x="17" y="19"/>
                  </a:lnTo>
                  <a:lnTo>
                    <a:pt x="11" y="28"/>
                  </a:lnTo>
                  <a:lnTo>
                    <a:pt x="6" y="38"/>
                  </a:lnTo>
                  <a:lnTo>
                    <a:pt x="2" y="48"/>
                  </a:lnTo>
                  <a:lnTo>
                    <a:pt x="0" y="59"/>
                  </a:lnTo>
                  <a:lnTo>
                    <a:pt x="0" y="69"/>
                  </a:lnTo>
                  <a:lnTo>
                    <a:pt x="0" y="74"/>
                  </a:lnTo>
                  <a:lnTo>
                    <a:pt x="1" y="78"/>
                  </a:lnTo>
                  <a:lnTo>
                    <a:pt x="6" y="79"/>
                  </a:lnTo>
                  <a:lnTo>
                    <a:pt x="10" y="79"/>
                  </a:lnTo>
                  <a:lnTo>
                    <a:pt x="16" y="79"/>
                  </a:lnTo>
                  <a:lnTo>
                    <a:pt x="24" y="80"/>
                  </a:lnTo>
                  <a:lnTo>
                    <a:pt x="34" y="84"/>
                  </a:lnTo>
                  <a:lnTo>
                    <a:pt x="41" y="86"/>
                  </a:lnTo>
                  <a:lnTo>
                    <a:pt x="49" y="88"/>
                  </a:lnTo>
                  <a:lnTo>
                    <a:pt x="60" y="92"/>
                  </a:lnTo>
                  <a:lnTo>
                    <a:pt x="71" y="94"/>
                  </a:lnTo>
                  <a:lnTo>
                    <a:pt x="83" y="97"/>
                  </a:lnTo>
                  <a:lnTo>
                    <a:pt x="94" y="100"/>
                  </a:lnTo>
                  <a:lnTo>
                    <a:pt x="105" y="101"/>
                  </a:lnTo>
                  <a:lnTo>
                    <a:pt x="115" y="102"/>
                  </a:lnTo>
                  <a:lnTo>
                    <a:pt x="124" y="102"/>
                  </a:lnTo>
                  <a:lnTo>
                    <a:pt x="135" y="103"/>
                  </a:lnTo>
                  <a:lnTo>
                    <a:pt x="144" y="103"/>
                  </a:lnTo>
                  <a:lnTo>
                    <a:pt x="153" y="103"/>
                  </a:lnTo>
                  <a:lnTo>
                    <a:pt x="161" y="103"/>
                  </a:lnTo>
                  <a:lnTo>
                    <a:pt x="167" y="103"/>
                  </a:lnTo>
                  <a:lnTo>
                    <a:pt x="172" y="101"/>
                  </a:lnTo>
                  <a:lnTo>
                    <a:pt x="173" y="99"/>
                  </a:lnTo>
                  <a:lnTo>
                    <a:pt x="170" y="95"/>
                  </a:lnTo>
                  <a:lnTo>
                    <a:pt x="166" y="91"/>
                  </a:lnTo>
                  <a:lnTo>
                    <a:pt x="158" y="86"/>
                  </a:lnTo>
                  <a:lnTo>
                    <a:pt x="149" y="80"/>
                  </a:lnTo>
                  <a:lnTo>
                    <a:pt x="139" y="76"/>
                  </a:lnTo>
                  <a:lnTo>
                    <a:pt x="130" y="70"/>
                  </a:lnTo>
                  <a:lnTo>
                    <a:pt x="122" y="66"/>
                  </a:lnTo>
                  <a:lnTo>
                    <a:pt x="116" y="63"/>
                  </a:lnTo>
                  <a:lnTo>
                    <a:pt x="107" y="55"/>
                  </a:lnTo>
                  <a:lnTo>
                    <a:pt x="97" y="44"/>
                  </a:lnTo>
                  <a:lnTo>
                    <a:pt x="85" y="33"/>
                  </a:lnTo>
                  <a:lnTo>
                    <a:pt x="74" y="23"/>
                  </a:lnTo>
                  <a:lnTo>
                    <a:pt x="62" y="13"/>
                  </a:lnTo>
                  <a:lnTo>
                    <a:pt x="52" y="5"/>
                  </a:lnTo>
                  <a:lnTo>
                    <a:pt x="43" y="1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8447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75" name="Freeform 75"/>
            <p:cNvSpPr>
              <a:spLocks/>
            </p:cNvSpPr>
            <p:nvPr/>
          </p:nvSpPr>
          <p:spPr bwMode="auto">
            <a:xfrm>
              <a:off x="995" y="2928"/>
              <a:ext cx="10" cy="9"/>
            </a:xfrm>
            <a:custGeom>
              <a:avLst/>
              <a:gdLst>
                <a:gd name="T0" fmla="*/ 7 w 19"/>
                <a:gd name="T1" fmla="*/ 9 h 20"/>
                <a:gd name="T2" fmla="*/ 8 w 19"/>
                <a:gd name="T3" fmla="*/ 9 h 20"/>
                <a:gd name="T4" fmla="*/ 9 w 19"/>
                <a:gd name="T5" fmla="*/ 7 h 20"/>
                <a:gd name="T6" fmla="*/ 10 w 19"/>
                <a:gd name="T7" fmla="*/ 5 h 20"/>
                <a:gd name="T8" fmla="*/ 10 w 19"/>
                <a:gd name="T9" fmla="*/ 4 h 20"/>
                <a:gd name="T10" fmla="*/ 9 w 19"/>
                <a:gd name="T11" fmla="*/ 2 h 20"/>
                <a:gd name="T12" fmla="*/ 8 w 19"/>
                <a:gd name="T13" fmla="*/ 0 h 20"/>
                <a:gd name="T14" fmla="*/ 6 w 19"/>
                <a:gd name="T15" fmla="*/ 0 h 20"/>
                <a:gd name="T16" fmla="*/ 4 w 19"/>
                <a:gd name="T17" fmla="*/ 0 h 20"/>
                <a:gd name="T18" fmla="*/ 2 w 19"/>
                <a:gd name="T19" fmla="*/ 1 h 20"/>
                <a:gd name="T20" fmla="*/ 1 w 19"/>
                <a:gd name="T21" fmla="*/ 2 h 20"/>
                <a:gd name="T22" fmla="*/ 0 w 19"/>
                <a:gd name="T23" fmla="*/ 4 h 20"/>
                <a:gd name="T24" fmla="*/ 1 w 19"/>
                <a:gd name="T25" fmla="*/ 6 h 20"/>
                <a:gd name="T26" fmla="*/ 1 w 19"/>
                <a:gd name="T27" fmla="*/ 7 h 20"/>
                <a:gd name="T28" fmla="*/ 3 w 19"/>
                <a:gd name="T29" fmla="*/ 9 h 20"/>
                <a:gd name="T30" fmla="*/ 4 w 19"/>
                <a:gd name="T31" fmla="*/ 9 h 20"/>
                <a:gd name="T32" fmla="*/ 7 w 19"/>
                <a:gd name="T33" fmla="*/ 9 h 2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9" h="20">
                  <a:moveTo>
                    <a:pt x="13" y="20"/>
                  </a:moveTo>
                  <a:lnTo>
                    <a:pt x="16" y="19"/>
                  </a:lnTo>
                  <a:lnTo>
                    <a:pt x="18" y="15"/>
                  </a:lnTo>
                  <a:lnTo>
                    <a:pt x="19" y="12"/>
                  </a:lnTo>
                  <a:lnTo>
                    <a:pt x="19" y="8"/>
                  </a:lnTo>
                  <a:lnTo>
                    <a:pt x="18" y="5"/>
                  </a:lnTo>
                  <a:lnTo>
                    <a:pt x="15" y="1"/>
                  </a:lnTo>
                  <a:lnTo>
                    <a:pt x="11" y="0"/>
                  </a:lnTo>
                  <a:lnTo>
                    <a:pt x="8" y="1"/>
                  </a:lnTo>
                  <a:lnTo>
                    <a:pt x="4" y="3"/>
                  </a:lnTo>
                  <a:lnTo>
                    <a:pt x="1" y="5"/>
                  </a:lnTo>
                  <a:lnTo>
                    <a:pt x="0" y="8"/>
                  </a:lnTo>
                  <a:lnTo>
                    <a:pt x="1" y="13"/>
                  </a:lnTo>
                  <a:lnTo>
                    <a:pt x="2" y="16"/>
                  </a:lnTo>
                  <a:lnTo>
                    <a:pt x="6" y="19"/>
                  </a:lnTo>
                  <a:lnTo>
                    <a:pt x="8" y="20"/>
                  </a:lnTo>
                  <a:lnTo>
                    <a:pt x="13" y="20"/>
                  </a:lnTo>
                  <a:close/>
                </a:path>
              </a:pathLst>
            </a:custGeom>
            <a:solidFill>
              <a:srgbClr val="8447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76" name="Freeform 76"/>
            <p:cNvSpPr>
              <a:spLocks/>
            </p:cNvSpPr>
            <p:nvPr/>
          </p:nvSpPr>
          <p:spPr bwMode="auto">
            <a:xfrm>
              <a:off x="977" y="2931"/>
              <a:ext cx="90" cy="44"/>
            </a:xfrm>
            <a:custGeom>
              <a:avLst/>
              <a:gdLst>
                <a:gd name="T0" fmla="*/ 8 w 180"/>
                <a:gd name="T1" fmla="*/ 2 h 89"/>
                <a:gd name="T2" fmla="*/ 7 w 180"/>
                <a:gd name="T3" fmla="*/ 4 h 89"/>
                <a:gd name="T4" fmla="*/ 5 w 180"/>
                <a:gd name="T5" fmla="*/ 8 h 89"/>
                <a:gd name="T6" fmla="*/ 3 w 180"/>
                <a:gd name="T7" fmla="*/ 14 h 89"/>
                <a:gd name="T8" fmla="*/ 1 w 180"/>
                <a:gd name="T9" fmla="*/ 18 h 89"/>
                <a:gd name="T10" fmla="*/ 1 w 180"/>
                <a:gd name="T11" fmla="*/ 20 h 89"/>
                <a:gd name="T12" fmla="*/ 0 w 180"/>
                <a:gd name="T13" fmla="*/ 23 h 89"/>
                <a:gd name="T14" fmla="*/ 0 w 180"/>
                <a:gd name="T15" fmla="*/ 27 h 89"/>
                <a:gd name="T16" fmla="*/ 1 w 180"/>
                <a:gd name="T17" fmla="*/ 29 h 89"/>
                <a:gd name="T18" fmla="*/ 3 w 180"/>
                <a:gd name="T19" fmla="*/ 30 h 89"/>
                <a:gd name="T20" fmla="*/ 6 w 180"/>
                <a:gd name="T21" fmla="*/ 30 h 89"/>
                <a:gd name="T22" fmla="*/ 9 w 180"/>
                <a:gd name="T23" fmla="*/ 31 h 89"/>
                <a:gd name="T24" fmla="*/ 13 w 180"/>
                <a:gd name="T25" fmla="*/ 32 h 89"/>
                <a:gd name="T26" fmla="*/ 17 w 180"/>
                <a:gd name="T27" fmla="*/ 33 h 89"/>
                <a:gd name="T28" fmla="*/ 21 w 180"/>
                <a:gd name="T29" fmla="*/ 33 h 89"/>
                <a:gd name="T30" fmla="*/ 25 w 180"/>
                <a:gd name="T31" fmla="*/ 34 h 89"/>
                <a:gd name="T32" fmla="*/ 27 w 180"/>
                <a:gd name="T33" fmla="*/ 35 h 89"/>
                <a:gd name="T34" fmla="*/ 35 w 180"/>
                <a:gd name="T35" fmla="*/ 38 h 89"/>
                <a:gd name="T36" fmla="*/ 43 w 180"/>
                <a:gd name="T37" fmla="*/ 39 h 89"/>
                <a:gd name="T38" fmla="*/ 50 w 180"/>
                <a:gd name="T39" fmla="*/ 41 h 89"/>
                <a:gd name="T40" fmla="*/ 56 w 180"/>
                <a:gd name="T41" fmla="*/ 42 h 89"/>
                <a:gd name="T42" fmla="*/ 62 w 180"/>
                <a:gd name="T43" fmla="*/ 43 h 89"/>
                <a:gd name="T44" fmla="*/ 68 w 180"/>
                <a:gd name="T45" fmla="*/ 44 h 89"/>
                <a:gd name="T46" fmla="*/ 73 w 180"/>
                <a:gd name="T47" fmla="*/ 44 h 89"/>
                <a:gd name="T48" fmla="*/ 79 w 180"/>
                <a:gd name="T49" fmla="*/ 44 h 89"/>
                <a:gd name="T50" fmla="*/ 84 w 180"/>
                <a:gd name="T51" fmla="*/ 44 h 89"/>
                <a:gd name="T52" fmla="*/ 87 w 180"/>
                <a:gd name="T53" fmla="*/ 43 h 89"/>
                <a:gd name="T54" fmla="*/ 90 w 180"/>
                <a:gd name="T55" fmla="*/ 42 h 89"/>
                <a:gd name="T56" fmla="*/ 90 w 180"/>
                <a:gd name="T57" fmla="*/ 39 h 89"/>
                <a:gd name="T58" fmla="*/ 89 w 180"/>
                <a:gd name="T59" fmla="*/ 37 h 89"/>
                <a:gd name="T60" fmla="*/ 86 w 180"/>
                <a:gd name="T61" fmla="*/ 34 h 89"/>
                <a:gd name="T62" fmla="*/ 82 w 180"/>
                <a:gd name="T63" fmla="*/ 31 h 89"/>
                <a:gd name="T64" fmla="*/ 77 w 180"/>
                <a:gd name="T65" fmla="*/ 29 h 89"/>
                <a:gd name="T66" fmla="*/ 72 w 180"/>
                <a:gd name="T67" fmla="*/ 26 h 89"/>
                <a:gd name="T68" fmla="*/ 67 w 180"/>
                <a:gd name="T69" fmla="*/ 23 h 89"/>
                <a:gd name="T70" fmla="*/ 64 w 180"/>
                <a:gd name="T71" fmla="*/ 22 h 89"/>
                <a:gd name="T72" fmla="*/ 62 w 180"/>
                <a:gd name="T73" fmla="*/ 20 h 89"/>
                <a:gd name="T74" fmla="*/ 59 w 180"/>
                <a:gd name="T75" fmla="*/ 18 h 89"/>
                <a:gd name="T76" fmla="*/ 54 w 180"/>
                <a:gd name="T77" fmla="*/ 14 h 89"/>
                <a:gd name="T78" fmla="*/ 51 w 180"/>
                <a:gd name="T79" fmla="*/ 11 h 89"/>
                <a:gd name="T80" fmla="*/ 49 w 180"/>
                <a:gd name="T81" fmla="*/ 8 h 89"/>
                <a:gd name="T82" fmla="*/ 47 w 180"/>
                <a:gd name="T83" fmla="*/ 7 h 89"/>
                <a:gd name="T84" fmla="*/ 45 w 180"/>
                <a:gd name="T85" fmla="*/ 7 h 89"/>
                <a:gd name="T86" fmla="*/ 42 w 180"/>
                <a:gd name="T87" fmla="*/ 8 h 89"/>
                <a:gd name="T88" fmla="*/ 40 w 180"/>
                <a:gd name="T89" fmla="*/ 12 h 89"/>
                <a:gd name="T90" fmla="*/ 37 w 180"/>
                <a:gd name="T91" fmla="*/ 13 h 89"/>
                <a:gd name="T92" fmla="*/ 34 w 180"/>
                <a:gd name="T93" fmla="*/ 13 h 89"/>
                <a:gd name="T94" fmla="*/ 30 w 180"/>
                <a:gd name="T95" fmla="*/ 12 h 89"/>
                <a:gd name="T96" fmla="*/ 27 w 180"/>
                <a:gd name="T97" fmla="*/ 11 h 89"/>
                <a:gd name="T98" fmla="*/ 23 w 180"/>
                <a:gd name="T99" fmla="*/ 10 h 89"/>
                <a:gd name="T100" fmla="*/ 20 w 180"/>
                <a:gd name="T101" fmla="*/ 8 h 89"/>
                <a:gd name="T102" fmla="*/ 17 w 180"/>
                <a:gd name="T103" fmla="*/ 6 h 89"/>
                <a:gd name="T104" fmla="*/ 14 w 180"/>
                <a:gd name="T105" fmla="*/ 3 h 89"/>
                <a:gd name="T106" fmla="*/ 13 w 180"/>
                <a:gd name="T107" fmla="*/ 2 h 89"/>
                <a:gd name="T108" fmla="*/ 12 w 180"/>
                <a:gd name="T109" fmla="*/ 0 h 89"/>
                <a:gd name="T110" fmla="*/ 11 w 180"/>
                <a:gd name="T111" fmla="*/ 0 h 89"/>
                <a:gd name="T112" fmla="*/ 10 w 180"/>
                <a:gd name="T113" fmla="*/ 0 h 89"/>
                <a:gd name="T114" fmla="*/ 10 w 180"/>
                <a:gd name="T115" fmla="*/ 0 h 89"/>
                <a:gd name="T116" fmla="*/ 9 w 180"/>
                <a:gd name="T117" fmla="*/ 1 h 89"/>
                <a:gd name="T118" fmla="*/ 9 w 180"/>
                <a:gd name="T119" fmla="*/ 1 h 89"/>
                <a:gd name="T120" fmla="*/ 8 w 180"/>
                <a:gd name="T121" fmla="*/ 2 h 8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80" h="89">
                  <a:moveTo>
                    <a:pt x="16" y="5"/>
                  </a:moveTo>
                  <a:lnTo>
                    <a:pt x="13" y="9"/>
                  </a:lnTo>
                  <a:lnTo>
                    <a:pt x="9" y="17"/>
                  </a:lnTo>
                  <a:lnTo>
                    <a:pt x="5" y="28"/>
                  </a:lnTo>
                  <a:lnTo>
                    <a:pt x="1" y="37"/>
                  </a:lnTo>
                  <a:lnTo>
                    <a:pt x="1" y="41"/>
                  </a:lnTo>
                  <a:lnTo>
                    <a:pt x="0" y="47"/>
                  </a:lnTo>
                  <a:lnTo>
                    <a:pt x="0" y="54"/>
                  </a:lnTo>
                  <a:lnTo>
                    <a:pt x="2" y="59"/>
                  </a:lnTo>
                  <a:lnTo>
                    <a:pt x="6" y="60"/>
                  </a:lnTo>
                  <a:lnTo>
                    <a:pt x="11" y="61"/>
                  </a:lnTo>
                  <a:lnTo>
                    <a:pt x="17" y="62"/>
                  </a:lnTo>
                  <a:lnTo>
                    <a:pt x="26" y="64"/>
                  </a:lnTo>
                  <a:lnTo>
                    <a:pt x="34" y="66"/>
                  </a:lnTo>
                  <a:lnTo>
                    <a:pt x="42" y="67"/>
                  </a:lnTo>
                  <a:lnTo>
                    <a:pt x="49" y="69"/>
                  </a:lnTo>
                  <a:lnTo>
                    <a:pt x="53" y="70"/>
                  </a:lnTo>
                  <a:lnTo>
                    <a:pt x="70" y="76"/>
                  </a:lnTo>
                  <a:lnTo>
                    <a:pt x="85" y="79"/>
                  </a:lnTo>
                  <a:lnTo>
                    <a:pt x="99" y="83"/>
                  </a:lnTo>
                  <a:lnTo>
                    <a:pt x="112" y="85"/>
                  </a:lnTo>
                  <a:lnTo>
                    <a:pt x="123" y="86"/>
                  </a:lnTo>
                  <a:lnTo>
                    <a:pt x="135" y="88"/>
                  </a:lnTo>
                  <a:lnTo>
                    <a:pt x="146" y="89"/>
                  </a:lnTo>
                  <a:lnTo>
                    <a:pt x="158" y="89"/>
                  </a:lnTo>
                  <a:lnTo>
                    <a:pt x="167" y="89"/>
                  </a:lnTo>
                  <a:lnTo>
                    <a:pt x="174" y="86"/>
                  </a:lnTo>
                  <a:lnTo>
                    <a:pt x="179" y="84"/>
                  </a:lnTo>
                  <a:lnTo>
                    <a:pt x="180" y="78"/>
                  </a:lnTo>
                  <a:lnTo>
                    <a:pt x="178" y="74"/>
                  </a:lnTo>
                  <a:lnTo>
                    <a:pt x="171" y="69"/>
                  </a:lnTo>
                  <a:lnTo>
                    <a:pt x="163" y="63"/>
                  </a:lnTo>
                  <a:lnTo>
                    <a:pt x="153" y="58"/>
                  </a:lnTo>
                  <a:lnTo>
                    <a:pt x="143" y="53"/>
                  </a:lnTo>
                  <a:lnTo>
                    <a:pt x="134" y="47"/>
                  </a:lnTo>
                  <a:lnTo>
                    <a:pt x="127" y="44"/>
                  </a:lnTo>
                  <a:lnTo>
                    <a:pt x="123" y="41"/>
                  </a:lnTo>
                  <a:lnTo>
                    <a:pt x="117" y="36"/>
                  </a:lnTo>
                  <a:lnTo>
                    <a:pt x="108" y="29"/>
                  </a:lnTo>
                  <a:lnTo>
                    <a:pt x="102" y="22"/>
                  </a:lnTo>
                  <a:lnTo>
                    <a:pt x="97" y="17"/>
                  </a:lnTo>
                  <a:lnTo>
                    <a:pt x="93" y="15"/>
                  </a:lnTo>
                  <a:lnTo>
                    <a:pt x="89" y="14"/>
                  </a:lnTo>
                  <a:lnTo>
                    <a:pt x="84" y="16"/>
                  </a:lnTo>
                  <a:lnTo>
                    <a:pt x="80" y="24"/>
                  </a:lnTo>
                  <a:lnTo>
                    <a:pt x="74" y="26"/>
                  </a:lnTo>
                  <a:lnTo>
                    <a:pt x="67" y="26"/>
                  </a:lnTo>
                  <a:lnTo>
                    <a:pt x="60" y="25"/>
                  </a:lnTo>
                  <a:lnTo>
                    <a:pt x="53" y="23"/>
                  </a:lnTo>
                  <a:lnTo>
                    <a:pt x="46" y="20"/>
                  </a:lnTo>
                  <a:lnTo>
                    <a:pt x="39" y="16"/>
                  </a:lnTo>
                  <a:lnTo>
                    <a:pt x="34" y="12"/>
                  </a:lnTo>
                  <a:lnTo>
                    <a:pt x="28" y="7"/>
                  </a:lnTo>
                  <a:lnTo>
                    <a:pt x="26" y="5"/>
                  </a:lnTo>
                  <a:lnTo>
                    <a:pt x="23" y="1"/>
                  </a:lnTo>
                  <a:lnTo>
                    <a:pt x="21" y="0"/>
                  </a:lnTo>
                  <a:lnTo>
                    <a:pt x="20" y="0"/>
                  </a:lnTo>
                  <a:lnTo>
                    <a:pt x="19" y="1"/>
                  </a:lnTo>
                  <a:lnTo>
                    <a:pt x="17" y="2"/>
                  </a:lnTo>
                  <a:lnTo>
                    <a:pt x="17" y="3"/>
                  </a:lnTo>
                  <a:lnTo>
                    <a:pt x="16" y="5"/>
                  </a:lnTo>
                  <a:close/>
                </a:path>
              </a:pathLst>
            </a:custGeom>
            <a:solidFill>
              <a:srgbClr val="4C16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77" name="Freeform 77"/>
            <p:cNvSpPr>
              <a:spLocks/>
            </p:cNvSpPr>
            <p:nvPr/>
          </p:nvSpPr>
          <p:spPr bwMode="auto">
            <a:xfrm>
              <a:off x="977" y="2960"/>
              <a:ext cx="89" cy="17"/>
            </a:xfrm>
            <a:custGeom>
              <a:avLst/>
              <a:gdLst>
                <a:gd name="T0" fmla="*/ 1 w 179"/>
                <a:gd name="T1" fmla="*/ 0 h 33"/>
                <a:gd name="T2" fmla="*/ 3 w 179"/>
                <a:gd name="T3" fmla="*/ 1 h 33"/>
                <a:gd name="T4" fmla="*/ 5 w 179"/>
                <a:gd name="T5" fmla="*/ 1 h 33"/>
                <a:gd name="T6" fmla="*/ 8 w 179"/>
                <a:gd name="T7" fmla="*/ 2 h 33"/>
                <a:gd name="T8" fmla="*/ 13 w 179"/>
                <a:gd name="T9" fmla="*/ 3 h 33"/>
                <a:gd name="T10" fmla="*/ 17 w 179"/>
                <a:gd name="T11" fmla="*/ 4 h 33"/>
                <a:gd name="T12" fmla="*/ 21 w 179"/>
                <a:gd name="T13" fmla="*/ 4 h 33"/>
                <a:gd name="T14" fmla="*/ 24 w 179"/>
                <a:gd name="T15" fmla="*/ 5 h 33"/>
                <a:gd name="T16" fmla="*/ 26 w 179"/>
                <a:gd name="T17" fmla="*/ 6 h 33"/>
                <a:gd name="T18" fmla="*/ 35 w 179"/>
                <a:gd name="T19" fmla="*/ 9 h 33"/>
                <a:gd name="T20" fmla="*/ 42 w 179"/>
                <a:gd name="T21" fmla="*/ 10 h 33"/>
                <a:gd name="T22" fmla="*/ 49 w 179"/>
                <a:gd name="T23" fmla="*/ 12 h 33"/>
                <a:gd name="T24" fmla="*/ 56 w 179"/>
                <a:gd name="T25" fmla="*/ 13 h 33"/>
                <a:gd name="T26" fmla="*/ 61 w 179"/>
                <a:gd name="T27" fmla="*/ 14 h 33"/>
                <a:gd name="T28" fmla="*/ 67 w 179"/>
                <a:gd name="T29" fmla="*/ 15 h 33"/>
                <a:gd name="T30" fmla="*/ 73 w 179"/>
                <a:gd name="T31" fmla="*/ 15 h 33"/>
                <a:gd name="T32" fmla="*/ 79 w 179"/>
                <a:gd name="T33" fmla="*/ 15 h 33"/>
                <a:gd name="T34" fmla="*/ 81 w 179"/>
                <a:gd name="T35" fmla="*/ 15 h 33"/>
                <a:gd name="T36" fmla="*/ 84 w 179"/>
                <a:gd name="T37" fmla="*/ 15 h 33"/>
                <a:gd name="T38" fmla="*/ 86 w 179"/>
                <a:gd name="T39" fmla="*/ 15 h 33"/>
                <a:gd name="T40" fmla="*/ 88 w 179"/>
                <a:gd name="T41" fmla="*/ 14 h 33"/>
                <a:gd name="T42" fmla="*/ 89 w 179"/>
                <a:gd name="T43" fmla="*/ 14 h 33"/>
                <a:gd name="T44" fmla="*/ 89 w 179"/>
                <a:gd name="T45" fmla="*/ 15 h 33"/>
                <a:gd name="T46" fmla="*/ 89 w 179"/>
                <a:gd name="T47" fmla="*/ 16 h 33"/>
                <a:gd name="T48" fmla="*/ 89 w 179"/>
                <a:gd name="T49" fmla="*/ 16 h 33"/>
                <a:gd name="T50" fmla="*/ 87 w 179"/>
                <a:gd name="T51" fmla="*/ 17 h 33"/>
                <a:gd name="T52" fmla="*/ 83 w 179"/>
                <a:gd name="T53" fmla="*/ 17 h 33"/>
                <a:gd name="T54" fmla="*/ 78 w 179"/>
                <a:gd name="T55" fmla="*/ 17 h 33"/>
                <a:gd name="T56" fmla="*/ 72 w 179"/>
                <a:gd name="T57" fmla="*/ 17 h 33"/>
                <a:gd name="T58" fmla="*/ 66 w 179"/>
                <a:gd name="T59" fmla="*/ 17 h 33"/>
                <a:gd name="T60" fmla="*/ 60 w 179"/>
                <a:gd name="T61" fmla="*/ 16 h 33"/>
                <a:gd name="T62" fmla="*/ 54 w 179"/>
                <a:gd name="T63" fmla="*/ 16 h 33"/>
                <a:gd name="T64" fmla="*/ 49 w 179"/>
                <a:gd name="T65" fmla="*/ 15 h 33"/>
                <a:gd name="T66" fmla="*/ 45 w 179"/>
                <a:gd name="T67" fmla="*/ 13 h 33"/>
                <a:gd name="T68" fmla="*/ 42 w 179"/>
                <a:gd name="T69" fmla="*/ 12 h 33"/>
                <a:gd name="T70" fmla="*/ 38 w 179"/>
                <a:gd name="T71" fmla="*/ 11 h 33"/>
                <a:gd name="T72" fmla="*/ 34 w 179"/>
                <a:gd name="T73" fmla="*/ 10 h 33"/>
                <a:gd name="T74" fmla="*/ 32 w 179"/>
                <a:gd name="T75" fmla="*/ 9 h 33"/>
                <a:gd name="T76" fmla="*/ 29 w 179"/>
                <a:gd name="T77" fmla="*/ 8 h 33"/>
                <a:gd name="T78" fmla="*/ 27 w 179"/>
                <a:gd name="T79" fmla="*/ 8 h 33"/>
                <a:gd name="T80" fmla="*/ 26 w 179"/>
                <a:gd name="T81" fmla="*/ 7 h 33"/>
                <a:gd name="T82" fmla="*/ 26 w 179"/>
                <a:gd name="T83" fmla="*/ 8 h 33"/>
                <a:gd name="T84" fmla="*/ 26 w 179"/>
                <a:gd name="T85" fmla="*/ 9 h 33"/>
                <a:gd name="T86" fmla="*/ 26 w 179"/>
                <a:gd name="T87" fmla="*/ 10 h 33"/>
                <a:gd name="T88" fmla="*/ 25 w 179"/>
                <a:gd name="T89" fmla="*/ 10 h 33"/>
                <a:gd name="T90" fmla="*/ 24 w 179"/>
                <a:gd name="T91" fmla="*/ 10 h 33"/>
                <a:gd name="T92" fmla="*/ 22 w 179"/>
                <a:gd name="T93" fmla="*/ 10 h 33"/>
                <a:gd name="T94" fmla="*/ 19 w 179"/>
                <a:gd name="T95" fmla="*/ 10 h 33"/>
                <a:gd name="T96" fmla="*/ 15 w 179"/>
                <a:gd name="T97" fmla="*/ 9 h 33"/>
                <a:gd name="T98" fmla="*/ 10 w 179"/>
                <a:gd name="T99" fmla="*/ 9 h 33"/>
                <a:gd name="T100" fmla="*/ 6 w 179"/>
                <a:gd name="T101" fmla="*/ 8 h 33"/>
                <a:gd name="T102" fmla="*/ 3 w 179"/>
                <a:gd name="T103" fmla="*/ 6 h 33"/>
                <a:gd name="T104" fmla="*/ 0 w 179"/>
                <a:gd name="T105" fmla="*/ 5 h 33"/>
                <a:gd name="T106" fmla="*/ 0 w 179"/>
                <a:gd name="T107" fmla="*/ 4 h 33"/>
                <a:gd name="T108" fmla="*/ 0 w 179"/>
                <a:gd name="T109" fmla="*/ 2 h 33"/>
                <a:gd name="T110" fmla="*/ 0 w 179"/>
                <a:gd name="T111" fmla="*/ 0 h 33"/>
                <a:gd name="T112" fmla="*/ 1 w 179"/>
                <a:gd name="T113" fmla="*/ 0 h 3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79" h="33">
                  <a:moveTo>
                    <a:pt x="2" y="0"/>
                  </a:moveTo>
                  <a:lnTo>
                    <a:pt x="6" y="1"/>
                  </a:lnTo>
                  <a:lnTo>
                    <a:pt x="11" y="2"/>
                  </a:lnTo>
                  <a:lnTo>
                    <a:pt x="17" y="3"/>
                  </a:lnTo>
                  <a:lnTo>
                    <a:pt x="26" y="5"/>
                  </a:lnTo>
                  <a:lnTo>
                    <a:pt x="34" y="7"/>
                  </a:lnTo>
                  <a:lnTo>
                    <a:pt x="42" y="8"/>
                  </a:lnTo>
                  <a:lnTo>
                    <a:pt x="49" y="10"/>
                  </a:lnTo>
                  <a:lnTo>
                    <a:pt x="53" y="11"/>
                  </a:lnTo>
                  <a:lnTo>
                    <a:pt x="70" y="17"/>
                  </a:lnTo>
                  <a:lnTo>
                    <a:pt x="85" y="20"/>
                  </a:lnTo>
                  <a:lnTo>
                    <a:pt x="99" y="24"/>
                  </a:lnTo>
                  <a:lnTo>
                    <a:pt x="112" y="26"/>
                  </a:lnTo>
                  <a:lnTo>
                    <a:pt x="123" y="27"/>
                  </a:lnTo>
                  <a:lnTo>
                    <a:pt x="135" y="29"/>
                  </a:lnTo>
                  <a:lnTo>
                    <a:pt x="146" y="30"/>
                  </a:lnTo>
                  <a:lnTo>
                    <a:pt x="158" y="30"/>
                  </a:lnTo>
                  <a:lnTo>
                    <a:pt x="163" y="30"/>
                  </a:lnTo>
                  <a:lnTo>
                    <a:pt x="168" y="30"/>
                  </a:lnTo>
                  <a:lnTo>
                    <a:pt x="173" y="29"/>
                  </a:lnTo>
                  <a:lnTo>
                    <a:pt x="176" y="27"/>
                  </a:lnTo>
                  <a:lnTo>
                    <a:pt x="178" y="27"/>
                  </a:lnTo>
                  <a:lnTo>
                    <a:pt x="179" y="29"/>
                  </a:lnTo>
                  <a:lnTo>
                    <a:pt x="179" y="31"/>
                  </a:lnTo>
                  <a:lnTo>
                    <a:pt x="178" y="32"/>
                  </a:lnTo>
                  <a:lnTo>
                    <a:pt x="174" y="33"/>
                  </a:lnTo>
                  <a:lnTo>
                    <a:pt x="167" y="33"/>
                  </a:lnTo>
                  <a:lnTo>
                    <a:pt x="157" y="33"/>
                  </a:lnTo>
                  <a:lnTo>
                    <a:pt x="145" y="33"/>
                  </a:lnTo>
                  <a:lnTo>
                    <a:pt x="133" y="33"/>
                  </a:lnTo>
                  <a:lnTo>
                    <a:pt x="120" y="32"/>
                  </a:lnTo>
                  <a:lnTo>
                    <a:pt x="108" y="31"/>
                  </a:lnTo>
                  <a:lnTo>
                    <a:pt x="99" y="29"/>
                  </a:lnTo>
                  <a:lnTo>
                    <a:pt x="91" y="26"/>
                  </a:lnTo>
                  <a:lnTo>
                    <a:pt x="84" y="24"/>
                  </a:lnTo>
                  <a:lnTo>
                    <a:pt x="76" y="22"/>
                  </a:lnTo>
                  <a:lnTo>
                    <a:pt x="69" y="19"/>
                  </a:lnTo>
                  <a:lnTo>
                    <a:pt x="64" y="17"/>
                  </a:lnTo>
                  <a:lnTo>
                    <a:pt x="59" y="16"/>
                  </a:lnTo>
                  <a:lnTo>
                    <a:pt x="55" y="15"/>
                  </a:lnTo>
                  <a:lnTo>
                    <a:pt x="53" y="14"/>
                  </a:lnTo>
                  <a:lnTo>
                    <a:pt x="52" y="16"/>
                  </a:lnTo>
                  <a:lnTo>
                    <a:pt x="52" y="18"/>
                  </a:lnTo>
                  <a:lnTo>
                    <a:pt x="52" y="19"/>
                  </a:lnTo>
                  <a:lnTo>
                    <a:pt x="51" y="20"/>
                  </a:lnTo>
                  <a:lnTo>
                    <a:pt x="49" y="20"/>
                  </a:lnTo>
                  <a:lnTo>
                    <a:pt x="44" y="20"/>
                  </a:lnTo>
                  <a:lnTo>
                    <a:pt x="38" y="19"/>
                  </a:lnTo>
                  <a:lnTo>
                    <a:pt x="30" y="18"/>
                  </a:lnTo>
                  <a:lnTo>
                    <a:pt x="21" y="17"/>
                  </a:lnTo>
                  <a:lnTo>
                    <a:pt x="13" y="15"/>
                  </a:lnTo>
                  <a:lnTo>
                    <a:pt x="6" y="12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3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78" name="Freeform 78"/>
            <p:cNvSpPr>
              <a:spLocks/>
            </p:cNvSpPr>
            <p:nvPr/>
          </p:nvSpPr>
          <p:spPr bwMode="auto">
            <a:xfrm>
              <a:off x="887" y="2692"/>
              <a:ext cx="213" cy="257"/>
            </a:xfrm>
            <a:custGeom>
              <a:avLst/>
              <a:gdLst>
                <a:gd name="T0" fmla="*/ 95 w 428"/>
                <a:gd name="T1" fmla="*/ 252 h 515"/>
                <a:gd name="T2" fmla="*/ 106 w 428"/>
                <a:gd name="T3" fmla="*/ 255 h 515"/>
                <a:gd name="T4" fmla="*/ 121 w 428"/>
                <a:gd name="T5" fmla="*/ 257 h 515"/>
                <a:gd name="T6" fmla="*/ 141 w 428"/>
                <a:gd name="T7" fmla="*/ 255 h 515"/>
                <a:gd name="T8" fmla="*/ 149 w 428"/>
                <a:gd name="T9" fmla="*/ 241 h 515"/>
                <a:gd name="T10" fmla="*/ 144 w 428"/>
                <a:gd name="T11" fmla="*/ 225 h 515"/>
                <a:gd name="T12" fmla="*/ 145 w 428"/>
                <a:gd name="T13" fmla="*/ 219 h 515"/>
                <a:gd name="T14" fmla="*/ 149 w 428"/>
                <a:gd name="T15" fmla="*/ 210 h 515"/>
                <a:gd name="T16" fmla="*/ 154 w 428"/>
                <a:gd name="T17" fmla="*/ 198 h 515"/>
                <a:gd name="T18" fmla="*/ 160 w 428"/>
                <a:gd name="T19" fmla="*/ 188 h 515"/>
                <a:gd name="T20" fmla="*/ 165 w 428"/>
                <a:gd name="T21" fmla="*/ 178 h 515"/>
                <a:gd name="T22" fmla="*/ 180 w 428"/>
                <a:gd name="T23" fmla="*/ 152 h 515"/>
                <a:gd name="T24" fmla="*/ 199 w 428"/>
                <a:gd name="T25" fmla="*/ 118 h 515"/>
                <a:gd name="T26" fmla="*/ 211 w 428"/>
                <a:gd name="T27" fmla="*/ 90 h 515"/>
                <a:gd name="T28" fmla="*/ 213 w 428"/>
                <a:gd name="T29" fmla="*/ 80 h 515"/>
                <a:gd name="T30" fmla="*/ 210 w 428"/>
                <a:gd name="T31" fmla="*/ 74 h 515"/>
                <a:gd name="T32" fmla="*/ 207 w 428"/>
                <a:gd name="T33" fmla="*/ 67 h 515"/>
                <a:gd name="T34" fmla="*/ 200 w 428"/>
                <a:gd name="T35" fmla="*/ 61 h 515"/>
                <a:gd name="T36" fmla="*/ 191 w 428"/>
                <a:gd name="T37" fmla="*/ 56 h 515"/>
                <a:gd name="T38" fmla="*/ 180 w 428"/>
                <a:gd name="T39" fmla="*/ 50 h 515"/>
                <a:gd name="T40" fmla="*/ 164 w 428"/>
                <a:gd name="T41" fmla="*/ 42 h 515"/>
                <a:gd name="T42" fmla="*/ 145 w 428"/>
                <a:gd name="T43" fmla="*/ 34 h 515"/>
                <a:gd name="T44" fmla="*/ 126 w 428"/>
                <a:gd name="T45" fmla="*/ 25 h 515"/>
                <a:gd name="T46" fmla="*/ 108 w 428"/>
                <a:gd name="T47" fmla="*/ 17 h 515"/>
                <a:gd name="T48" fmla="*/ 93 w 428"/>
                <a:gd name="T49" fmla="*/ 10 h 515"/>
                <a:gd name="T50" fmla="*/ 82 w 428"/>
                <a:gd name="T51" fmla="*/ 5 h 515"/>
                <a:gd name="T52" fmla="*/ 73 w 428"/>
                <a:gd name="T53" fmla="*/ 2 h 515"/>
                <a:gd name="T54" fmla="*/ 58 w 428"/>
                <a:gd name="T55" fmla="*/ 0 h 515"/>
                <a:gd name="T56" fmla="*/ 41 w 428"/>
                <a:gd name="T57" fmla="*/ 0 h 515"/>
                <a:gd name="T58" fmla="*/ 25 w 428"/>
                <a:gd name="T59" fmla="*/ 3 h 515"/>
                <a:gd name="T60" fmla="*/ 9 w 428"/>
                <a:gd name="T61" fmla="*/ 17 h 515"/>
                <a:gd name="T62" fmla="*/ 0 w 428"/>
                <a:gd name="T63" fmla="*/ 37 h 515"/>
                <a:gd name="T64" fmla="*/ 2 w 428"/>
                <a:gd name="T65" fmla="*/ 57 h 515"/>
                <a:gd name="T66" fmla="*/ 14 w 428"/>
                <a:gd name="T67" fmla="*/ 72 h 515"/>
                <a:gd name="T68" fmla="*/ 26 w 428"/>
                <a:gd name="T69" fmla="*/ 78 h 515"/>
                <a:gd name="T70" fmla="*/ 44 w 428"/>
                <a:gd name="T71" fmla="*/ 84 h 515"/>
                <a:gd name="T72" fmla="*/ 66 w 428"/>
                <a:gd name="T73" fmla="*/ 91 h 515"/>
                <a:gd name="T74" fmla="*/ 85 w 428"/>
                <a:gd name="T75" fmla="*/ 97 h 515"/>
                <a:gd name="T76" fmla="*/ 94 w 428"/>
                <a:gd name="T77" fmla="*/ 98 h 515"/>
                <a:gd name="T78" fmla="*/ 105 w 428"/>
                <a:gd name="T79" fmla="*/ 100 h 515"/>
                <a:gd name="T80" fmla="*/ 117 w 428"/>
                <a:gd name="T81" fmla="*/ 103 h 515"/>
                <a:gd name="T82" fmla="*/ 128 w 428"/>
                <a:gd name="T83" fmla="*/ 105 h 515"/>
                <a:gd name="T84" fmla="*/ 136 w 428"/>
                <a:gd name="T85" fmla="*/ 104 h 515"/>
                <a:gd name="T86" fmla="*/ 142 w 428"/>
                <a:gd name="T87" fmla="*/ 106 h 515"/>
                <a:gd name="T88" fmla="*/ 139 w 428"/>
                <a:gd name="T89" fmla="*/ 109 h 515"/>
                <a:gd name="T90" fmla="*/ 137 w 428"/>
                <a:gd name="T91" fmla="*/ 112 h 515"/>
                <a:gd name="T92" fmla="*/ 136 w 428"/>
                <a:gd name="T93" fmla="*/ 115 h 515"/>
                <a:gd name="T94" fmla="*/ 135 w 428"/>
                <a:gd name="T95" fmla="*/ 118 h 515"/>
                <a:gd name="T96" fmla="*/ 131 w 428"/>
                <a:gd name="T97" fmla="*/ 118 h 515"/>
                <a:gd name="T98" fmla="*/ 128 w 428"/>
                <a:gd name="T99" fmla="*/ 123 h 515"/>
                <a:gd name="T100" fmla="*/ 127 w 428"/>
                <a:gd name="T101" fmla="*/ 130 h 515"/>
                <a:gd name="T102" fmla="*/ 120 w 428"/>
                <a:gd name="T103" fmla="*/ 147 h 515"/>
                <a:gd name="T104" fmla="*/ 115 w 428"/>
                <a:gd name="T105" fmla="*/ 160 h 515"/>
                <a:gd name="T106" fmla="*/ 107 w 428"/>
                <a:gd name="T107" fmla="*/ 186 h 515"/>
                <a:gd name="T108" fmla="*/ 98 w 428"/>
                <a:gd name="T109" fmla="*/ 219 h 515"/>
                <a:gd name="T110" fmla="*/ 91 w 428"/>
                <a:gd name="T111" fmla="*/ 243 h 515"/>
                <a:gd name="T112" fmla="*/ 90 w 428"/>
                <a:gd name="T113" fmla="*/ 249 h 515"/>
                <a:gd name="T114" fmla="*/ 91 w 428"/>
                <a:gd name="T115" fmla="*/ 250 h 51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428" h="515">
                  <a:moveTo>
                    <a:pt x="183" y="502"/>
                  </a:moveTo>
                  <a:lnTo>
                    <a:pt x="190" y="504"/>
                  </a:lnTo>
                  <a:lnTo>
                    <a:pt x="200" y="507"/>
                  </a:lnTo>
                  <a:lnTo>
                    <a:pt x="212" y="510"/>
                  </a:lnTo>
                  <a:lnTo>
                    <a:pt x="226" y="513"/>
                  </a:lnTo>
                  <a:lnTo>
                    <a:pt x="243" y="515"/>
                  </a:lnTo>
                  <a:lnTo>
                    <a:pt x="262" y="514"/>
                  </a:lnTo>
                  <a:lnTo>
                    <a:pt x="283" y="510"/>
                  </a:lnTo>
                  <a:lnTo>
                    <a:pt x="303" y="502"/>
                  </a:lnTo>
                  <a:lnTo>
                    <a:pt x="299" y="483"/>
                  </a:lnTo>
                  <a:lnTo>
                    <a:pt x="293" y="465"/>
                  </a:lnTo>
                  <a:lnTo>
                    <a:pt x="289" y="450"/>
                  </a:lnTo>
                  <a:lnTo>
                    <a:pt x="289" y="442"/>
                  </a:lnTo>
                  <a:lnTo>
                    <a:pt x="291" y="439"/>
                  </a:lnTo>
                  <a:lnTo>
                    <a:pt x="294" y="431"/>
                  </a:lnTo>
                  <a:lnTo>
                    <a:pt x="299" y="420"/>
                  </a:lnTo>
                  <a:lnTo>
                    <a:pt x="304" y="409"/>
                  </a:lnTo>
                  <a:lnTo>
                    <a:pt x="310" y="396"/>
                  </a:lnTo>
                  <a:lnTo>
                    <a:pt x="316" y="385"/>
                  </a:lnTo>
                  <a:lnTo>
                    <a:pt x="321" y="376"/>
                  </a:lnTo>
                  <a:lnTo>
                    <a:pt x="325" y="369"/>
                  </a:lnTo>
                  <a:lnTo>
                    <a:pt x="332" y="357"/>
                  </a:lnTo>
                  <a:lnTo>
                    <a:pt x="345" y="334"/>
                  </a:lnTo>
                  <a:lnTo>
                    <a:pt x="362" y="304"/>
                  </a:lnTo>
                  <a:lnTo>
                    <a:pt x="380" y="271"/>
                  </a:lnTo>
                  <a:lnTo>
                    <a:pt x="399" y="236"/>
                  </a:lnTo>
                  <a:lnTo>
                    <a:pt x="414" y="205"/>
                  </a:lnTo>
                  <a:lnTo>
                    <a:pt x="424" y="181"/>
                  </a:lnTo>
                  <a:lnTo>
                    <a:pt x="428" y="167"/>
                  </a:lnTo>
                  <a:lnTo>
                    <a:pt x="427" y="160"/>
                  </a:lnTo>
                  <a:lnTo>
                    <a:pt x="424" y="153"/>
                  </a:lnTo>
                  <a:lnTo>
                    <a:pt x="422" y="148"/>
                  </a:lnTo>
                  <a:lnTo>
                    <a:pt x="420" y="141"/>
                  </a:lnTo>
                  <a:lnTo>
                    <a:pt x="415" y="135"/>
                  </a:lnTo>
                  <a:lnTo>
                    <a:pt x="409" y="128"/>
                  </a:lnTo>
                  <a:lnTo>
                    <a:pt x="401" y="122"/>
                  </a:lnTo>
                  <a:lnTo>
                    <a:pt x="392" y="115"/>
                  </a:lnTo>
                  <a:lnTo>
                    <a:pt x="384" y="112"/>
                  </a:lnTo>
                  <a:lnTo>
                    <a:pt x="374" y="106"/>
                  </a:lnTo>
                  <a:lnTo>
                    <a:pt x="361" y="100"/>
                  </a:lnTo>
                  <a:lnTo>
                    <a:pt x="346" y="92"/>
                  </a:lnTo>
                  <a:lnTo>
                    <a:pt x="329" y="84"/>
                  </a:lnTo>
                  <a:lnTo>
                    <a:pt x="310" y="76"/>
                  </a:lnTo>
                  <a:lnTo>
                    <a:pt x="292" y="68"/>
                  </a:lnTo>
                  <a:lnTo>
                    <a:pt x="272" y="59"/>
                  </a:lnTo>
                  <a:lnTo>
                    <a:pt x="253" y="50"/>
                  </a:lnTo>
                  <a:lnTo>
                    <a:pt x="234" y="42"/>
                  </a:lnTo>
                  <a:lnTo>
                    <a:pt x="217" y="34"/>
                  </a:lnTo>
                  <a:lnTo>
                    <a:pt x="200" y="27"/>
                  </a:lnTo>
                  <a:lnTo>
                    <a:pt x="186" y="20"/>
                  </a:lnTo>
                  <a:lnTo>
                    <a:pt x="173" y="15"/>
                  </a:lnTo>
                  <a:lnTo>
                    <a:pt x="164" y="11"/>
                  </a:lnTo>
                  <a:lnTo>
                    <a:pt x="158" y="8"/>
                  </a:lnTo>
                  <a:lnTo>
                    <a:pt x="147" y="5"/>
                  </a:lnTo>
                  <a:lnTo>
                    <a:pt x="133" y="3"/>
                  </a:lnTo>
                  <a:lnTo>
                    <a:pt x="117" y="0"/>
                  </a:lnTo>
                  <a:lnTo>
                    <a:pt x="99" y="0"/>
                  </a:lnTo>
                  <a:lnTo>
                    <a:pt x="82" y="0"/>
                  </a:lnTo>
                  <a:lnTo>
                    <a:pt x="65" y="3"/>
                  </a:lnTo>
                  <a:lnTo>
                    <a:pt x="50" y="7"/>
                  </a:lnTo>
                  <a:lnTo>
                    <a:pt x="38" y="14"/>
                  </a:lnTo>
                  <a:lnTo>
                    <a:pt x="19" y="34"/>
                  </a:lnTo>
                  <a:lnTo>
                    <a:pt x="6" y="54"/>
                  </a:lnTo>
                  <a:lnTo>
                    <a:pt x="0" y="75"/>
                  </a:lnTo>
                  <a:lnTo>
                    <a:pt x="0" y="96"/>
                  </a:lnTo>
                  <a:lnTo>
                    <a:pt x="5" y="115"/>
                  </a:lnTo>
                  <a:lnTo>
                    <a:pt x="14" y="132"/>
                  </a:lnTo>
                  <a:lnTo>
                    <a:pt x="28" y="145"/>
                  </a:lnTo>
                  <a:lnTo>
                    <a:pt x="44" y="153"/>
                  </a:lnTo>
                  <a:lnTo>
                    <a:pt x="53" y="156"/>
                  </a:lnTo>
                  <a:lnTo>
                    <a:pt x="68" y="161"/>
                  </a:lnTo>
                  <a:lnTo>
                    <a:pt x="88" y="168"/>
                  </a:lnTo>
                  <a:lnTo>
                    <a:pt x="111" y="175"/>
                  </a:lnTo>
                  <a:lnTo>
                    <a:pt x="133" y="183"/>
                  </a:lnTo>
                  <a:lnTo>
                    <a:pt x="154" y="189"/>
                  </a:lnTo>
                  <a:lnTo>
                    <a:pt x="170" y="194"/>
                  </a:lnTo>
                  <a:lnTo>
                    <a:pt x="180" y="196"/>
                  </a:lnTo>
                  <a:lnTo>
                    <a:pt x="188" y="197"/>
                  </a:lnTo>
                  <a:lnTo>
                    <a:pt x="198" y="198"/>
                  </a:lnTo>
                  <a:lnTo>
                    <a:pt x="211" y="201"/>
                  </a:lnTo>
                  <a:lnTo>
                    <a:pt x="224" y="204"/>
                  </a:lnTo>
                  <a:lnTo>
                    <a:pt x="236" y="206"/>
                  </a:lnTo>
                  <a:lnTo>
                    <a:pt x="248" y="209"/>
                  </a:lnTo>
                  <a:lnTo>
                    <a:pt x="258" y="210"/>
                  </a:lnTo>
                  <a:lnTo>
                    <a:pt x="264" y="210"/>
                  </a:lnTo>
                  <a:lnTo>
                    <a:pt x="274" y="209"/>
                  </a:lnTo>
                  <a:lnTo>
                    <a:pt x="283" y="210"/>
                  </a:lnTo>
                  <a:lnTo>
                    <a:pt x="286" y="212"/>
                  </a:lnTo>
                  <a:lnTo>
                    <a:pt x="283" y="217"/>
                  </a:lnTo>
                  <a:lnTo>
                    <a:pt x="279" y="219"/>
                  </a:lnTo>
                  <a:lnTo>
                    <a:pt x="277" y="221"/>
                  </a:lnTo>
                  <a:lnTo>
                    <a:pt x="276" y="225"/>
                  </a:lnTo>
                  <a:lnTo>
                    <a:pt x="274" y="227"/>
                  </a:lnTo>
                  <a:lnTo>
                    <a:pt x="274" y="231"/>
                  </a:lnTo>
                  <a:lnTo>
                    <a:pt x="273" y="234"/>
                  </a:lnTo>
                  <a:lnTo>
                    <a:pt x="271" y="237"/>
                  </a:lnTo>
                  <a:lnTo>
                    <a:pt x="266" y="237"/>
                  </a:lnTo>
                  <a:lnTo>
                    <a:pt x="263" y="237"/>
                  </a:lnTo>
                  <a:lnTo>
                    <a:pt x="261" y="241"/>
                  </a:lnTo>
                  <a:lnTo>
                    <a:pt x="258" y="246"/>
                  </a:lnTo>
                  <a:lnTo>
                    <a:pt x="258" y="251"/>
                  </a:lnTo>
                  <a:lnTo>
                    <a:pt x="255" y="260"/>
                  </a:lnTo>
                  <a:lnTo>
                    <a:pt x="249" y="277"/>
                  </a:lnTo>
                  <a:lnTo>
                    <a:pt x="242" y="294"/>
                  </a:lnTo>
                  <a:lnTo>
                    <a:pt x="236" y="309"/>
                  </a:lnTo>
                  <a:lnTo>
                    <a:pt x="232" y="321"/>
                  </a:lnTo>
                  <a:lnTo>
                    <a:pt x="225" y="343"/>
                  </a:lnTo>
                  <a:lnTo>
                    <a:pt x="216" y="373"/>
                  </a:lnTo>
                  <a:lnTo>
                    <a:pt x="205" y="406"/>
                  </a:lnTo>
                  <a:lnTo>
                    <a:pt x="196" y="439"/>
                  </a:lnTo>
                  <a:lnTo>
                    <a:pt x="188" y="467"/>
                  </a:lnTo>
                  <a:lnTo>
                    <a:pt x="182" y="487"/>
                  </a:lnTo>
                  <a:lnTo>
                    <a:pt x="180" y="496"/>
                  </a:lnTo>
                  <a:lnTo>
                    <a:pt x="181" y="498"/>
                  </a:lnTo>
                  <a:lnTo>
                    <a:pt x="181" y="500"/>
                  </a:lnTo>
                  <a:lnTo>
                    <a:pt x="182" y="501"/>
                  </a:lnTo>
                  <a:lnTo>
                    <a:pt x="183" y="502"/>
                  </a:lnTo>
                  <a:close/>
                </a:path>
              </a:pathLst>
            </a:custGeom>
            <a:solidFill>
              <a:srgbClr val="00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79" name="Freeform 79"/>
            <p:cNvSpPr>
              <a:spLocks/>
            </p:cNvSpPr>
            <p:nvPr/>
          </p:nvSpPr>
          <p:spPr bwMode="auto">
            <a:xfrm>
              <a:off x="979" y="2389"/>
              <a:ext cx="98" cy="118"/>
            </a:xfrm>
            <a:custGeom>
              <a:avLst/>
              <a:gdLst>
                <a:gd name="T0" fmla="*/ 55 w 195"/>
                <a:gd name="T1" fmla="*/ 1 h 236"/>
                <a:gd name="T2" fmla="*/ 64 w 195"/>
                <a:gd name="T3" fmla="*/ 1 h 236"/>
                <a:gd name="T4" fmla="*/ 74 w 195"/>
                <a:gd name="T5" fmla="*/ 4 h 236"/>
                <a:gd name="T6" fmla="*/ 84 w 195"/>
                <a:gd name="T7" fmla="*/ 12 h 236"/>
                <a:gd name="T8" fmla="*/ 94 w 195"/>
                <a:gd name="T9" fmla="*/ 25 h 236"/>
                <a:gd name="T10" fmla="*/ 98 w 195"/>
                <a:gd name="T11" fmla="*/ 40 h 236"/>
                <a:gd name="T12" fmla="*/ 95 w 195"/>
                <a:gd name="T13" fmla="*/ 53 h 236"/>
                <a:gd name="T14" fmla="*/ 92 w 195"/>
                <a:gd name="T15" fmla="*/ 59 h 236"/>
                <a:gd name="T16" fmla="*/ 89 w 195"/>
                <a:gd name="T17" fmla="*/ 63 h 236"/>
                <a:gd name="T18" fmla="*/ 87 w 195"/>
                <a:gd name="T19" fmla="*/ 66 h 236"/>
                <a:gd name="T20" fmla="*/ 87 w 195"/>
                <a:gd name="T21" fmla="*/ 72 h 236"/>
                <a:gd name="T22" fmla="*/ 88 w 195"/>
                <a:gd name="T23" fmla="*/ 80 h 236"/>
                <a:gd name="T24" fmla="*/ 87 w 195"/>
                <a:gd name="T25" fmla="*/ 82 h 236"/>
                <a:gd name="T26" fmla="*/ 85 w 195"/>
                <a:gd name="T27" fmla="*/ 84 h 236"/>
                <a:gd name="T28" fmla="*/ 84 w 195"/>
                <a:gd name="T29" fmla="*/ 84 h 236"/>
                <a:gd name="T30" fmla="*/ 82 w 195"/>
                <a:gd name="T31" fmla="*/ 83 h 236"/>
                <a:gd name="T32" fmla="*/ 80 w 195"/>
                <a:gd name="T33" fmla="*/ 83 h 236"/>
                <a:gd name="T34" fmla="*/ 78 w 195"/>
                <a:gd name="T35" fmla="*/ 85 h 236"/>
                <a:gd name="T36" fmla="*/ 78 w 195"/>
                <a:gd name="T37" fmla="*/ 87 h 236"/>
                <a:gd name="T38" fmla="*/ 78 w 195"/>
                <a:gd name="T39" fmla="*/ 88 h 236"/>
                <a:gd name="T40" fmla="*/ 77 w 195"/>
                <a:gd name="T41" fmla="*/ 88 h 236"/>
                <a:gd name="T42" fmla="*/ 75 w 195"/>
                <a:gd name="T43" fmla="*/ 88 h 236"/>
                <a:gd name="T44" fmla="*/ 72 w 195"/>
                <a:gd name="T45" fmla="*/ 86 h 236"/>
                <a:gd name="T46" fmla="*/ 68 w 195"/>
                <a:gd name="T47" fmla="*/ 83 h 236"/>
                <a:gd name="T48" fmla="*/ 66 w 195"/>
                <a:gd name="T49" fmla="*/ 82 h 236"/>
                <a:gd name="T50" fmla="*/ 65 w 195"/>
                <a:gd name="T51" fmla="*/ 84 h 236"/>
                <a:gd name="T52" fmla="*/ 66 w 195"/>
                <a:gd name="T53" fmla="*/ 85 h 236"/>
                <a:gd name="T54" fmla="*/ 70 w 195"/>
                <a:gd name="T55" fmla="*/ 89 h 236"/>
                <a:gd name="T56" fmla="*/ 71 w 195"/>
                <a:gd name="T57" fmla="*/ 92 h 236"/>
                <a:gd name="T58" fmla="*/ 71 w 195"/>
                <a:gd name="T59" fmla="*/ 95 h 236"/>
                <a:gd name="T60" fmla="*/ 68 w 195"/>
                <a:gd name="T61" fmla="*/ 95 h 236"/>
                <a:gd name="T62" fmla="*/ 66 w 195"/>
                <a:gd name="T63" fmla="*/ 97 h 236"/>
                <a:gd name="T64" fmla="*/ 65 w 195"/>
                <a:gd name="T65" fmla="*/ 101 h 236"/>
                <a:gd name="T66" fmla="*/ 58 w 195"/>
                <a:gd name="T67" fmla="*/ 106 h 236"/>
                <a:gd name="T68" fmla="*/ 52 w 195"/>
                <a:gd name="T69" fmla="*/ 102 h 236"/>
                <a:gd name="T70" fmla="*/ 49 w 195"/>
                <a:gd name="T71" fmla="*/ 100 h 236"/>
                <a:gd name="T72" fmla="*/ 48 w 195"/>
                <a:gd name="T73" fmla="*/ 100 h 236"/>
                <a:gd name="T74" fmla="*/ 46 w 195"/>
                <a:gd name="T75" fmla="*/ 100 h 236"/>
                <a:gd name="T76" fmla="*/ 42 w 195"/>
                <a:gd name="T77" fmla="*/ 105 h 236"/>
                <a:gd name="T78" fmla="*/ 32 w 195"/>
                <a:gd name="T79" fmla="*/ 112 h 236"/>
                <a:gd name="T80" fmla="*/ 23 w 195"/>
                <a:gd name="T81" fmla="*/ 118 h 236"/>
                <a:gd name="T82" fmla="*/ 11 w 195"/>
                <a:gd name="T83" fmla="*/ 117 h 236"/>
                <a:gd name="T84" fmla="*/ 2 w 195"/>
                <a:gd name="T85" fmla="*/ 109 h 236"/>
                <a:gd name="T86" fmla="*/ 2 w 195"/>
                <a:gd name="T87" fmla="*/ 97 h 236"/>
                <a:gd name="T88" fmla="*/ 7 w 195"/>
                <a:gd name="T89" fmla="*/ 87 h 236"/>
                <a:gd name="T90" fmla="*/ 13 w 195"/>
                <a:gd name="T91" fmla="*/ 78 h 236"/>
                <a:gd name="T92" fmla="*/ 18 w 195"/>
                <a:gd name="T93" fmla="*/ 70 h 236"/>
                <a:gd name="T94" fmla="*/ 21 w 195"/>
                <a:gd name="T95" fmla="*/ 62 h 236"/>
                <a:gd name="T96" fmla="*/ 21 w 195"/>
                <a:gd name="T97" fmla="*/ 51 h 236"/>
                <a:gd name="T98" fmla="*/ 23 w 195"/>
                <a:gd name="T99" fmla="*/ 35 h 236"/>
                <a:gd name="T100" fmla="*/ 28 w 195"/>
                <a:gd name="T101" fmla="*/ 19 h 236"/>
                <a:gd name="T102" fmla="*/ 41 w 195"/>
                <a:gd name="T103" fmla="*/ 6 h 2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95" h="236">
                  <a:moveTo>
                    <a:pt x="100" y="3"/>
                  </a:moveTo>
                  <a:lnTo>
                    <a:pt x="109" y="1"/>
                  </a:lnTo>
                  <a:lnTo>
                    <a:pt x="118" y="0"/>
                  </a:lnTo>
                  <a:lnTo>
                    <a:pt x="127" y="1"/>
                  </a:lnTo>
                  <a:lnTo>
                    <a:pt x="137" y="3"/>
                  </a:lnTo>
                  <a:lnTo>
                    <a:pt x="147" y="8"/>
                  </a:lnTo>
                  <a:lnTo>
                    <a:pt x="157" y="15"/>
                  </a:lnTo>
                  <a:lnTo>
                    <a:pt x="168" y="24"/>
                  </a:lnTo>
                  <a:lnTo>
                    <a:pt x="178" y="36"/>
                  </a:lnTo>
                  <a:lnTo>
                    <a:pt x="187" y="49"/>
                  </a:lnTo>
                  <a:lnTo>
                    <a:pt x="194" y="63"/>
                  </a:lnTo>
                  <a:lnTo>
                    <a:pt x="195" y="79"/>
                  </a:lnTo>
                  <a:lnTo>
                    <a:pt x="191" y="99"/>
                  </a:lnTo>
                  <a:lnTo>
                    <a:pt x="189" y="105"/>
                  </a:lnTo>
                  <a:lnTo>
                    <a:pt x="186" y="113"/>
                  </a:lnTo>
                  <a:lnTo>
                    <a:pt x="183" y="118"/>
                  </a:lnTo>
                  <a:lnTo>
                    <a:pt x="180" y="123"/>
                  </a:lnTo>
                  <a:lnTo>
                    <a:pt x="178" y="125"/>
                  </a:lnTo>
                  <a:lnTo>
                    <a:pt x="176" y="129"/>
                  </a:lnTo>
                  <a:lnTo>
                    <a:pt x="174" y="132"/>
                  </a:lnTo>
                  <a:lnTo>
                    <a:pt x="174" y="137"/>
                  </a:lnTo>
                  <a:lnTo>
                    <a:pt x="174" y="143"/>
                  </a:lnTo>
                  <a:lnTo>
                    <a:pt x="175" y="151"/>
                  </a:lnTo>
                  <a:lnTo>
                    <a:pt x="175" y="159"/>
                  </a:lnTo>
                  <a:lnTo>
                    <a:pt x="175" y="162"/>
                  </a:lnTo>
                  <a:lnTo>
                    <a:pt x="174" y="163"/>
                  </a:lnTo>
                  <a:lnTo>
                    <a:pt x="171" y="166"/>
                  </a:lnTo>
                  <a:lnTo>
                    <a:pt x="170" y="167"/>
                  </a:lnTo>
                  <a:lnTo>
                    <a:pt x="168" y="168"/>
                  </a:lnTo>
                  <a:lnTo>
                    <a:pt x="167" y="168"/>
                  </a:lnTo>
                  <a:lnTo>
                    <a:pt x="164" y="167"/>
                  </a:lnTo>
                  <a:lnTo>
                    <a:pt x="163" y="166"/>
                  </a:lnTo>
                  <a:lnTo>
                    <a:pt x="161" y="166"/>
                  </a:lnTo>
                  <a:lnTo>
                    <a:pt x="160" y="166"/>
                  </a:lnTo>
                  <a:lnTo>
                    <a:pt x="157" y="167"/>
                  </a:lnTo>
                  <a:lnTo>
                    <a:pt x="156" y="169"/>
                  </a:lnTo>
                  <a:lnTo>
                    <a:pt x="156" y="170"/>
                  </a:lnTo>
                  <a:lnTo>
                    <a:pt x="156" y="173"/>
                  </a:lnTo>
                  <a:lnTo>
                    <a:pt x="156" y="174"/>
                  </a:lnTo>
                  <a:lnTo>
                    <a:pt x="155" y="175"/>
                  </a:lnTo>
                  <a:lnTo>
                    <a:pt x="154" y="176"/>
                  </a:lnTo>
                  <a:lnTo>
                    <a:pt x="153" y="176"/>
                  </a:lnTo>
                  <a:lnTo>
                    <a:pt x="152" y="176"/>
                  </a:lnTo>
                  <a:lnTo>
                    <a:pt x="149" y="175"/>
                  </a:lnTo>
                  <a:lnTo>
                    <a:pt x="148" y="174"/>
                  </a:lnTo>
                  <a:lnTo>
                    <a:pt x="144" y="171"/>
                  </a:lnTo>
                  <a:lnTo>
                    <a:pt x="139" y="169"/>
                  </a:lnTo>
                  <a:lnTo>
                    <a:pt x="136" y="166"/>
                  </a:lnTo>
                  <a:lnTo>
                    <a:pt x="133" y="164"/>
                  </a:lnTo>
                  <a:lnTo>
                    <a:pt x="132" y="164"/>
                  </a:lnTo>
                  <a:lnTo>
                    <a:pt x="130" y="166"/>
                  </a:lnTo>
                  <a:lnTo>
                    <a:pt x="130" y="167"/>
                  </a:lnTo>
                  <a:lnTo>
                    <a:pt x="130" y="168"/>
                  </a:lnTo>
                  <a:lnTo>
                    <a:pt x="132" y="170"/>
                  </a:lnTo>
                  <a:lnTo>
                    <a:pt x="136" y="174"/>
                  </a:lnTo>
                  <a:lnTo>
                    <a:pt x="139" y="178"/>
                  </a:lnTo>
                  <a:lnTo>
                    <a:pt x="141" y="181"/>
                  </a:lnTo>
                  <a:lnTo>
                    <a:pt x="142" y="183"/>
                  </a:lnTo>
                  <a:lnTo>
                    <a:pt x="142" y="186"/>
                  </a:lnTo>
                  <a:lnTo>
                    <a:pt x="141" y="189"/>
                  </a:lnTo>
                  <a:lnTo>
                    <a:pt x="139" y="190"/>
                  </a:lnTo>
                  <a:lnTo>
                    <a:pt x="136" y="190"/>
                  </a:lnTo>
                  <a:lnTo>
                    <a:pt x="133" y="191"/>
                  </a:lnTo>
                  <a:lnTo>
                    <a:pt x="131" y="193"/>
                  </a:lnTo>
                  <a:lnTo>
                    <a:pt x="131" y="197"/>
                  </a:lnTo>
                  <a:lnTo>
                    <a:pt x="129" y="202"/>
                  </a:lnTo>
                  <a:lnTo>
                    <a:pt x="124" y="208"/>
                  </a:lnTo>
                  <a:lnTo>
                    <a:pt x="116" y="211"/>
                  </a:lnTo>
                  <a:lnTo>
                    <a:pt x="107" y="207"/>
                  </a:lnTo>
                  <a:lnTo>
                    <a:pt x="103" y="204"/>
                  </a:lnTo>
                  <a:lnTo>
                    <a:pt x="100" y="201"/>
                  </a:lnTo>
                  <a:lnTo>
                    <a:pt x="98" y="200"/>
                  </a:lnTo>
                  <a:lnTo>
                    <a:pt x="96" y="199"/>
                  </a:lnTo>
                  <a:lnTo>
                    <a:pt x="95" y="199"/>
                  </a:lnTo>
                  <a:lnTo>
                    <a:pt x="93" y="199"/>
                  </a:lnTo>
                  <a:lnTo>
                    <a:pt x="92" y="200"/>
                  </a:lnTo>
                  <a:lnTo>
                    <a:pt x="89" y="201"/>
                  </a:lnTo>
                  <a:lnTo>
                    <a:pt x="83" y="209"/>
                  </a:lnTo>
                  <a:lnTo>
                    <a:pt x="75" y="217"/>
                  </a:lnTo>
                  <a:lnTo>
                    <a:pt x="64" y="224"/>
                  </a:lnTo>
                  <a:lnTo>
                    <a:pt x="55" y="231"/>
                  </a:lnTo>
                  <a:lnTo>
                    <a:pt x="45" y="235"/>
                  </a:lnTo>
                  <a:lnTo>
                    <a:pt x="33" y="236"/>
                  </a:lnTo>
                  <a:lnTo>
                    <a:pt x="22" y="234"/>
                  </a:lnTo>
                  <a:lnTo>
                    <a:pt x="11" y="228"/>
                  </a:lnTo>
                  <a:lnTo>
                    <a:pt x="3" y="217"/>
                  </a:lnTo>
                  <a:lnTo>
                    <a:pt x="0" y="206"/>
                  </a:lnTo>
                  <a:lnTo>
                    <a:pt x="3" y="193"/>
                  </a:lnTo>
                  <a:lnTo>
                    <a:pt x="9" y="181"/>
                  </a:lnTo>
                  <a:lnTo>
                    <a:pt x="13" y="173"/>
                  </a:lnTo>
                  <a:lnTo>
                    <a:pt x="19" y="164"/>
                  </a:lnTo>
                  <a:lnTo>
                    <a:pt x="25" y="156"/>
                  </a:lnTo>
                  <a:lnTo>
                    <a:pt x="31" y="147"/>
                  </a:lnTo>
                  <a:lnTo>
                    <a:pt x="35" y="139"/>
                  </a:lnTo>
                  <a:lnTo>
                    <a:pt x="40" y="131"/>
                  </a:lnTo>
                  <a:lnTo>
                    <a:pt x="42" y="123"/>
                  </a:lnTo>
                  <a:lnTo>
                    <a:pt x="42" y="117"/>
                  </a:lnTo>
                  <a:lnTo>
                    <a:pt x="41" y="102"/>
                  </a:lnTo>
                  <a:lnTo>
                    <a:pt x="42" y="85"/>
                  </a:lnTo>
                  <a:lnTo>
                    <a:pt x="45" y="69"/>
                  </a:lnTo>
                  <a:lnTo>
                    <a:pt x="49" y="53"/>
                  </a:lnTo>
                  <a:lnTo>
                    <a:pt x="56" y="37"/>
                  </a:lnTo>
                  <a:lnTo>
                    <a:pt x="68" y="23"/>
                  </a:lnTo>
                  <a:lnTo>
                    <a:pt x="81" y="11"/>
                  </a:lnTo>
                  <a:lnTo>
                    <a:pt x="100" y="3"/>
                  </a:lnTo>
                  <a:close/>
                </a:path>
              </a:pathLst>
            </a:custGeom>
            <a:solidFill>
              <a:srgbClr val="8447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80" name="Freeform 80"/>
            <p:cNvSpPr>
              <a:spLocks/>
            </p:cNvSpPr>
            <p:nvPr/>
          </p:nvSpPr>
          <p:spPr bwMode="auto">
            <a:xfrm>
              <a:off x="991" y="2487"/>
              <a:ext cx="10" cy="10"/>
            </a:xfrm>
            <a:custGeom>
              <a:avLst/>
              <a:gdLst>
                <a:gd name="T0" fmla="*/ 2 w 19"/>
                <a:gd name="T1" fmla="*/ 9 h 19"/>
                <a:gd name="T2" fmla="*/ 4 w 19"/>
                <a:gd name="T3" fmla="*/ 10 h 19"/>
                <a:gd name="T4" fmla="*/ 5 w 19"/>
                <a:gd name="T5" fmla="*/ 10 h 19"/>
                <a:gd name="T6" fmla="*/ 7 w 19"/>
                <a:gd name="T7" fmla="*/ 9 h 19"/>
                <a:gd name="T8" fmla="*/ 9 w 19"/>
                <a:gd name="T9" fmla="*/ 8 h 19"/>
                <a:gd name="T10" fmla="*/ 10 w 19"/>
                <a:gd name="T11" fmla="*/ 6 h 19"/>
                <a:gd name="T12" fmla="*/ 10 w 19"/>
                <a:gd name="T13" fmla="*/ 5 h 19"/>
                <a:gd name="T14" fmla="*/ 9 w 19"/>
                <a:gd name="T15" fmla="*/ 3 h 19"/>
                <a:gd name="T16" fmla="*/ 8 w 19"/>
                <a:gd name="T17" fmla="*/ 1 h 19"/>
                <a:gd name="T18" fmla="*/ 6 w 19"/>
                <a:gd name="T19" fmla="*/ 0 h 19"/>
                <a:gd name="T20" fmla="*/ 4 w 19"/>
                <a:gd name="T21" fmla="*/ 0 h 19"/>
                <a:gd name="T22" fmla="*/ 2 w 19"/>
                <a:gd name="T23" fmla="*/ 1 h 19"/>
                <a:gd name="T24" fmla="*/ 1 w 19"/>
                <a:gd name="T25" fmla="*/ 2 h 19"/>
                <a:gd name="T26" fmla="*/ 0 w 19"/>
                <a:gd name="T27" fmla="*/ 4 h 19"/>
                <a:gd name="T28" fmla="*/ 0 w 19"/>
                <a:gd name="T29" fmla="*/ 6 h 19"/>
                <a:gd name="T30" fmla="*/ 1 w 19"/>
                <a:gd name="T31" fmla="*/ 8 h 19"/>
                <a:gd name="T32" fmla="*/ 2 w 19"/>
                <a:gd name="T33" fmla="*/ 9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9" h="19">
                  <a:moveTo>
                    <a:pt x="3" y="17"/>
                  </a:moveTo>
                  <a:lnTo>
                    <a:pt x="7" y="19"/>
                  </a:lnTo>
                  <a:lnTo>
                    <a:pt x="10" y="19"/>
                  </a:lnTo>
                  <a:lnTo>
                    <a:pt x="14" y="18"/>
                  </a:lnTo>
                  <a:lnTo>
                    <a:pt x="17" y="16"/>
                  </a:lnTo>
                  <a:lnTo>
                    <a:pt x="19" y="12"/>
                  </a:lnTo>
                  <a:lnTo>
                    <a:pt x="19" y="9"/>
                  </a:lnTo>
                  <a:lnTo>
                    <a:pt x="17" y="5"/>
                  </a:lnTo>
                  <a:lnTo>
                    <a:pt x="15" y="2"/>
                  </a:lnTo>
                  <a:lnTo>
                    <a:pt x="11" y="0"/>
                  </a:lnTo>
                  <a:lnTo>
                    <a:pt x="8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5"/>
                  </a:lnTo>
                  <a:lnTo>
                    <a:pt x="3" y="17"/>
                  </a:lnTo>
                  <a:close/>
                </a:path>
              </a:pathLst>
            </a:custGeom>
            <a:solidFill>
              <a:srgbClr val="8447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81" name="Freeform 81"/>
            <p:cNvSpPr>
              <a:spLocks/>
            </p:cNvSpPr>
            <p:nvPr/>
          </p:nvSpPr>
          <p:spPr bwMode="auto">
            <a:xfrm>
              <a:off x="1015" y="2412"/>
              <a:ext cx="9" cy="10"/>
            </a:xfrm>
            <a:custGeom>
              <a:avLst/>
              <a:gdLst>
                <a:gd name="T0" fmla="*/ 2 w 20"/>
                <a:gd name="T1" fmla="*/ 9 h 20"/>
                <a:gd name="T2" fmla="*/ 4 w 20"/>
                <a:gd name="T3" fmla="*/ 10 h 20"/>
                <a:gd name="T4" fmla="*/ 5 w 20"/>
                <a:gd name="T5" fmla="*/ 10 h 20"/>
                <a:gd name="T6" fmla="*/ 7 w 20"/>
                <a:gd name="T7" fmla="*/ 9 h 20"/>
                <a:gd name="T8" fmla="*/ 8 w 20"/>
                <a:gd name="T9" fmla="*/ 8 h 20"/>
                <a:gd name="T10" fmla="*/ 9 w 20"/>
                <a:gd name="T11" fmla="*/ 7 h 20"/>
                <a:gd name="T12" fmla="*/ 9 w 20"/>
                <a:gd name="T13" fmla="*/ 5 h 20"/>
                <a:gd name="T14" fmla="*/ 8 w 20"/>
                <a:gd name="T15" fmla="*/ 3 h 20"/>
                <a:gd name="T16" fmla="*/ 7 w 20"/>
                <a:gd name="T17" fmla="*/ 1 h 20"/>
                <a:gd name="T18" fmla="*/ 6 w 20"/>
                <a:gd name="T19" fmla="*/ 0 h 20"/>
                <a:gd name="T20" fmla="*/ 4 w 20"/>
                <a:gd name="T21" fmla="*/ 0 h 20"/>
                <a:gd name="T22" fmla="*/ 3 w 20"/>
                <a:gd name="T23" fmla="*/ 1 h 20"/>
                <a:gd name="T24" fmla="*/ 1 w 20"/>
                <a:gd name="T25" fmla="*/ 3 h 20"/>
                <a:gd name="T26" fmla="*/ 0 w 20"/>
                <a:gd name="T27" fmla="*/ 4 h 20"/>
                <a:gd name="T28" fmla="*/ 0 w 20"/>
                <a:gd name="T29" fmla="*/ 6 h 20"/>
                <a:gd name="T30" fmla="*/ 1 w 20"/>
                <a:gd name="T31" fmla="*/ 8 h 20"/>
                <a:gd name="T32" fmla="*/ 2 w 20"/>
                <a:gd name="T33" fmla="*/ 9 h 2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0" h="20">
                  <a:moveTo>
                    <a:pt x="5" y="18"/>
                  </a:moveTo>
                  <a:lnTo>
                    <a:pt x="8" y="20"/>
                  </a:lnTo>
                  <a:lnTo>
                    <a:pt x="12" y="20"/>
                  </a:lnTo>
                  <a:lnTo>
                    <a:pt x="15" y="18"/>
                  </a:lnTo>
                  <a:lnTo>
                    <a:pt x="17" y="16"/>
                  </a:lnTo>
                  <a:lnTo>
                    <a:pt x="20" y="13"/>
                  </a:lnTo>
                  <a:lnTo>
                    <a:pt x="20" y="9"/>
                  </a:lnTo>
                  <a:lnTo>
                    <a:pt x="18" y="6"/>
                  </a:lnTo>
                  <a:lnTo>
                    <a:pt x="16" y="2"/>
                  </a:lnTo>
                  <a:lnTo>
                    <a:pt x="13" y="0"/>
                  </a:lnTo>
                  <a:lnTo>
                    <a:pt x="9" y="0"/>
                  </a:lnTo>
                  <a:lnTo>
                    <a:pt x="6" y="2"/>
                  </a:lnTo>
                  <a:lnTo>
                    <a:pt x="2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2" y="15"/>
                  </a:lnTo>
                  <a:lnTo>
                    <a:pt x="5" y="18"/>
                  </a:lnTo>
                  <a:close/>
                </a:path>
              </a:pathLst>
            </a:custGeom>
            <a:solidFill>
              <a:srgbClr val="8447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82" name="Freeform 82"/>
            <p:cNvSpPr>
              <a:spLocks/>
            </p:cNvSpPr>
            <p:nvPr/>
          </p:nvSpPr>
          <p:spPr bwMode="auto">
            <a:xfrm>
              <a:off x="1044" y="2471"/>
              <a:ext cx="9" cy="8"/>
            </a:xfrm>
            <a:custGeom>
              <a:avLst/>
              <a:gdLst>
                <a:gd name="T0" fmla="*/ 6 w 18"/>
                <a:gd name="T1" fmla="*/ 8 h 17"/>
                <a:gd name="T2" fmla="*/ 5 w 18"/>
                <a:gd name="T3" fmla="*/ 7 h 17"/>
                <a:gd name="T4" fmla="*/ 3 w 18"/>
                <a:gd name="T5" fmla="*/ 5 h 17"/>
                <a:gd name="T6" fmla="*/ 1 w 18"/>
                <a:gd name="T7" fmla="*/ 3 h 17"/>
                <a:gd name="T8" fmla="*/ 0 w 18"/>
                <a:gd name="T9" fmla="*/ 2 h 17"/>
                <a:gd name="T10" fmla="*/ 0 w 18"/>
                <a:gd name="T11" fmla="*/ 1 h 17"/>
                <a:gd name="T12" fmla="*/ 0 w 18"/>
                <a:gd name="T13" fmla="*/ 1 h 17"/>
                <a:gd name="T14" fmla="*/ 1 w 18"/>
                <a:gd name="T15" fmla="*/ 0 h 17"/>
                <a:gd name="T16" fmla="*/ 2 w 18"/>
                <a:gd name="T17" fmla="*/ 0 h 17"/>
                <a:gd name="T18" fmla="*/ 3 w 18"/>
                <a:gd name="T19" fmla="*/ 1 h 17"/>
                <a:gd name="T20" fmla="*/ 5 w 18"/>
                <a:gd name="T21" fmla="*/ 2 h 17"/>
                <a:gd name="T22" fmla="*/ 7 w 18"/>
                <a:gd name="T23" fmla="*/ 3 h 17"/>
                <a:gd name="T24" fmla="*/ 9 w 18"/>
                <a:gd name="T25" fmla="*/ 5 h 17"/>
                <a:gd name="T26" fmla="*/ 8 w 18"/>
                <a:gd name="T27" fmla="*/ 6 h 17"/>
                <a:gd name="T28" fmla="*/ 8 w 18"/>
                <a:gd name="T29" fmla="*/ 7 h 17"/>
                <a:gd name="T30" fmla="*/ 6 w 18"/>
                <a:gd name="T31" fmla="*/ 7 h 17"/>
                <a:gd name="T32" fmla="*/ 6 w 18"/>
                <a:gd name="T33" fmla="*/ 8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8" h="17">
                  <a:moveTo>
                    <a:pt x="11" y="17"/>
                  </a:moveTo>
                  <a:lnTo>
                    <a:pt x="9" y="14"/>
                  </a:lnTo>
                  <a:lnTo>
                    <a:pt x="6" y="10"/>
                  </a:lnTo>
                  <a:lnTo>
                    <a:pt x="2" y="6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2" y="0"/>
                  </a:lnTo>
                  <a:lnTo>
                    <a:pt x="3" y="0"/>
                  </a:lnTo>
                  <a:lnTo>
                    <a:pt x="6" y="2"/>
                  </a:lnTo>
                  <a:lnTo>
                    <a:pt x="9" y="5"/>
                  </a:lnTo>
                  <a:lnTo>
                    <a:pt x="14" y="7"/>
                  </a:lnTo>
                  <a:lnTo>
                    <a:pt x="18" y="10"/>
                  </a:lnTo>
                  <a:lnTo>
                    <a:pt x="16" y="12"/>
                  </a:lnTo>
                  <a:lnTo>
                    <a:pt x="15" y="14"/>
                  </a:lnTo>
                  <a:lnTo>
                    <a:pt x="12" y="15"/>
                  </a:lnTo>
                  <a:lnTo>
                    <a:pt x="11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83" name="Freeform 83"/>
            <p:cNvSpPr>
              <a:spLocks/>
            </p:cNvSpPr>
            <p:nvPr/>
          </p:nvSpPr>
          <p:spPr bwMode="auto">
            <a:xfrm>
              <a:off x="1054" y="2443"/>
              <a:ext cx="15" cy="6"/>
            </a:xfrm>
            <a:custGeom>
              <a:avLst/>
              <a:gdLst>
                <a:gd name="T0" fmla="*/ 2 w 30"/>
                <a:gd name="T1" fmla="*/ 1 h 13"/>
                <a:gd name="T2" fmla="*/ 0 w 30"/>
                <a:gd name="T3" fmla="*/ 1 h 13"/>
                <a:gd name="T4" fmla="*/ 0 w 30"/>
                <a:gd name="T5" fmla="*/ 0 h 13"/>
                <a:gd name="T6" fmla="*/ 1 w 30"/>
                <a:gd name="T7" fmla="*/ 0 h 13"/>
                <a:gd name="T8" fmla="*/ 2 w 30"/>
                <a:gd name="T9" fmla="*/ 0 h 13"/>
                <a:gd name="T10" fmla="*/ 3 w 30"/>
                <a:gd name="T11" fmla="*/ 0 h 13"/>
                <a:gd name="T12" fmla="*/ 4 w 30"/>
                <a:gd name="T13" fmla="*/ 0 h 13"/>
                <a:gd name="T14" fmla="*/ 6 w 30"/>
                <a:gd name="T15" fmla="*/ 0 h 13"/>
                <a:gd name="T16" fmla="*/ 9 w 30"/>
                <a:gd name="T17" fmla="*/ 0 h 13"/>
                <a:gd name="T18" fmla="*/ 11 w 30"/>
                <a:gd name="T19" fmla="*/ 0 h 13"/>
                <a:gd name="T20" fmla="*/ 14 w 30"/>
                <a:gd name="T21" fmla="*/ 2 h 13"/>
                <a:gd name="T22" fmla="*/ 15 w 30"/>
                <a:gd name="T23" fmla="*/ 3 h 13"/>
                <a:gd name="T24" fmla="*/ 15 w 30"/>
                <a:gd name="T25" fmla="*/ 4 h 13"/>
                <a:gd name="T26" fmla="*/ 15 w 30"/>
                <a:gd name="T27" fmla="*/ 5 h 13"/>
                <a:gd name="T28" fmla="*/ 14 w 30"/>
                <a:gd name="T29" fmla="*/ 6 h 13"/>
                <a:gd name="T30" fmla="*/ 14 w 30"/>
                <a:gd name="T31" fmla="*/ 6 h 13"/>
                <a:gd name="T32" fmla="*/ 13 w 30"/>
                <a:gd name="T33" fmla="*/ 6 h 13"/>
                <a:gd name="T34" fmla="*/ 13 w 30"/>
                <a:gd name="T35" fmla="*/ 6 h 13"/>
                <a:gd name="T36" fmla="*/ 13 w 30"/>
                <a:gd name="T37" fmla="*/ 5 h 13"/>
                <a:gd name="T38" fmla="*/ 12 w 30"/>
                <a:gd name="T39" fmla="*/ 4 h 13"/>
                <a:gd name="T40" fmla="*/ 12 w 30"/>
                <a:gd name="T41" fmla="*/ 4 h 13"/>
                <a:gd name="T42" fmla="*/ 10 w 30"/>
                <a:gd name="T43" fmla="*/ 3 h 13"/>
                <a:gd name="T44" fmla="*/ 8 w 30"/>
                <a:gd name="T45" fmla="*/ 2 h 13"/>
                <a:gd name="T46" fmla="*/ 5 w 30"/>
                <a:gd name="T47" fmla="*/ 1 h 13"/>
                <a:gd name="T48" fmla="*/ 2 w 30"/>
                <a:gd name="T49" fmla="*/ 1 h 1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0" h="13">
                  <a:moveTo>
                    <a:pt x="3" y="2"/>
                  </a:moveTo>
                  <a:lnTo>
                    <a:pt x="0" y="2"/>
                  </a:lnTo>
                  <a:lnTo>
                    <a:pt x="0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7" y="0"/>
                  </a:lnTo>
                  <a:lnTo>
                    <a:pt x="22" y="1"/>
                  </a:lnTo>
                  <a:lnTo>
                    <a:pt x="27" y="5"/>
                  </a:lnTo>
                  <a:lnTo>
                    <a:pt x="29" y="7"/>
                  </a:lnTo>
                  <a:lnTo>
                    <a:pt x="30" y="9"/>
                  </a:lnTo>
                  <a:lnTo>
                    <a:pt x="30" y="10"/>
                  </a:lnTo>
                  <a:lnTo>
                    <a:pt x="28" y="12"/>
                  </a:lnTo>
                  <a:lnTo>
                    <a:pt x="27" y="13"/>
                  </a:lnTo>
                  <a:lnTo>
                    <a:pt x="26" y="13"/>
                  </a:lnTo>
                  <a:lnTo>
                    <a:pt x="25" y="13"/>
                  </a:lnTo>
                  <a:lnTo>
                    <a:pt x="25" y="10"/>
                  </a:lnTo>
                  <a:lnTo>
                    <a:pt x="23" y="9"/>
                  </a:lnTo>
                  <a:lnTo>
                    <a:pt x="23" y="8"/>
                  </a:lnTo>
                  <a:lnTo>
                    <a:pt x="20" y="6"/>
                  </a:lnTo>
                  <a:lnTo>
                    <a:pt x="15" y="4"/>
                  </a:lnTo>
                  <a:lnTo>
                    <a:pt x="10" y="2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84" name="Freeform 84"/>
            <p:cNvSpPr>
              <a:spLocks/>
            </p:cNvSpPr>
            <p:nvPr/>
          </p:nvSpPr>
          <p:spPr bwMode="auto">
            <a:xfrm>
              <a:off x="1053" y="2449"/>
              <a:ext cx="10" cy="7"/>
            </a:xfrm>
            <a:custGeom>
              <a:avLst/>
              <a:gdLst>
                <a:gd name="T0" fmla="*/ 3 w 20"/>
                <a:gd name="T1" fmla="*/ 2 h 14"/>
                <a:gd name="T2" fmla="*/ 4 w 20"/>
                <a:gd name="T3" fmla="*/ 2 h 14"/>
                <a:gd name="T4" fmla="*/ 6 w 20"/>
                <a:gd name="T5" fmla="*/ 2 h 14"/>
                <a:gd name="T6" fmla="*/ 7 w 20"/>
                <a:gd name="T7" fmla="*/ 3 h 14"/>
                <a:gd name="T8" fmla="*/ 9 w 20"/>
                <a:gd name="T9" fmla="*/ 3 h 14"/>
                <a:gd name="T10" fmla="*/ 10 w 20"/>
                <a:gd name="T11" fmla="*/ 3 h 14"/>
                <a:gd name="T12" fmla="*/ 10 w 20"/>
                <a:gd name="T13" fmla="*/ 3 h 14"/>
                <a:gd name="T14" fmla="*/ 10 w 20"/>
                <a:gd name="T15" fmla="*/ 4 h 14"/>
                <a:gd name="T16" fmla="*/ 10 w 20"/>
                <a:gd name="T17" fmla="*/ 4 h 14"/>
                <a:gd name="T18" fmla="*/ 10 w 20"/>
                <a:gd name="T19" fmla="*/ 4 h 14"/>
                <a:gd name="T20" fmla="*/ 10 w 20"/>
                <a:gd name="T21" fmla="*/ 5 h 14"/>
                <a:gd name="T22" fmla="*/ 8 w 20"/>
                <a:gd name="T23" fmla="*/ 5 h 14"/>
                <a:gd name="T24" fmla="*/ 7 w 20"/>
                <a:gd name="T25" fmla="*/ 5 h 14"/>
                <a:gd name="T26" fmla="*/ 7 w 20"/>
                <a:gd name="T27" fmla="*/ 5 h 14"/>
                <a:gd name="T28" fmla="*/ 7 w 20"/>
                <a:gd name="T29" fmla="*/ 5 h 14"/>
                <a:gd name="T30" fmla="*/ 6 w 20"/>
                <a:gd name="T31" fmla="*/ 6 h 14"/>
                <a:gd name="T32" fmla="*/ 6 w 20"/>
                <a:gd name="T33" fmla="*/ 6 h 14"/>
                <a:gd name="T34" fmla="*/ 6 w 20"/>
                <a:gd name="T35" fmla="*/ 7 h 14"/>
                <a:gd name="T36" fmla="*/ 6 w 20"/>
                <a:gd name="T37" fmla="*/ 7 h 14"/>
                <a:gd name="T38" fmla="*/ 6 w 20"/>
                <a:gd name="T39" fmla="*/ 7 h 14"/>
                <a:gd name="T40" fmla="*/ 6 w 20"/>
                <a:gd name="T41" fmla="*/ 6 h 14"/>
                <a:gd name="T42" fmla="*/ 5 w 20"/>
                <a:gd name="T43" fmla="*/ 6 h 14"/>
                <a:gd name="T44" fmla="*/ 4 w 20"/>
                <a:gd name="T45" fmla="*/ 5 h 14"/>
                <a:gd name="T46" fmla="*/ 3 w 20"/>
                <a:gd name="T47" fmla="*/ 4 h 14"/>
                <a:gd name="T48" fmla="*/ 2 w 20"/>
                <a:gd name="T49" fmla="*/ 3 h 14"/>
                <a:gd name="T50" fmla="*/ 2 w 20"/>
                <a:gd name="T51" fmla="*/ 2 h 14"/>
                <a:gd name="T52" fmla="*/ 1 w 20"/>
                <a:gd name="T53" fmla="*/ 2 h 14"/>
                <a:gd name="T54" fmla="*/ 0 w 20"/>
                <a:gd name="T55" fmla="*/ 2 h 14"/>
                <a:gd name="T56" fmla="*/ 0 w 20"/>
                <a:gd name="T57" fmla="*/ 1 h 14"/>
                <a:gd name="T58" fmla="*/ 0 w 20"/>
                <a:gd name="T59" fmla="*/ 1 h 14"/>
                <a:gd name="T60" fmla="*/ 0 w 20"/>
                <a:gd name="T61" fmla="*/ 0 h 14"/>
                <a:gd name="T62" fmla="*/ 1 w 20"/>
                <a:gd name="T63" fmla="*/ 0 h 14"/>
                <a:gd name="T64" fmla="*/ 2 w 20"/>
                <a:gd name="T65" fmla="*/ 1 h 14"/>
                <a:gd name="T66" fmla="*/ 2 w 20"/>
                <a:gd name="T67" fmla="*/ 1 h 14"/>
                <a:gd name="T68" fmla="*/ 3 w 20"/>
                <a:gd name="T69" fmla="*/ 2 h 14"/>
                <a:gd name="T70" fmla="*/ 3 w 20"/>
                <a:gd name="T71" fmla="*/ 2 h 14"/>
                <a:gd name="T72" fmla="*/ 3 w 20"/>
                <a:gd name="T73" fmla="*/ 2 h 1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20" h="14">
                  <a:moveTo>
                    <a:pt x="6" y="3"/>
                  </a:moveTo>
                  <a:lnTo>
                    <a:pt x="8" y="4"/>
                  </a:lnTo>
                  <a:lnTo>
                    <a:pt x="12" y="4"/>
                  </a:lnTo>
                  <a:lnTo>
                    <a:pt x="14" y="6"/>
                  </a:lnTo>
                  <a:lnTo>
                    <a:pt x="18" y="6"/>
                  </a:lnTo>
                  <a:lnTo>
                    <a:pt x="19" y="6"/>
                  </a:lnTo>
                  <a:lnTo>
                    <a:pt x="20" y="7"/>
                  </a:lnTo>
                  <a:lnTo>
                    <a:pt x="20" y="8"/>
                  </a:lnTo>
                  <a:lnTo>
                    <a:pt x="19" y="9"/>
                  </a:lnTo>
                  <a:lnTo>
                    <a:pt x="16" y="9"/>
                  </a:lnTo>
                  <a:lnTo>
                    <a:pt x="14" y="9"/>
                  </a:lnTo>
                  <a:lnTo>
                    <a:pt x="13" y="10"/>
                  </a:lnTo>
                  <a:lnTo>
                    <a:pt x="12" y="11"/>
                  </a:lnTo>
                  <a:lnTo>
                    <a:pt x="12" y="12"/>
                  </a:lnTo>
                  <a:lnTo>
                    <a:pt x="12" y="14"/>
                  </a:lnTo>
                  <a:lnTo>
                    <a:pt x="11" y="12"/>
                  </a:lnTo>
                  <a:lnTo>
                    <a:pt x="9" y="11"/>
                  </a:lnTo>
                  <a:lnTo>
                    <a:pt x="7" y="9"/>
                  </a:lnTo>
                  <a:lnTo>
                    <a:pt x="5" y="7"/>
                  </a:lnTo>
                  <a:lnTo>
                    <a:pt x="4" y="6"/>
                  </a:lnTo>
                  <a:lnTo>
                    <a:pt x="3" y="4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3" y="1"/>
                  </a:lnTo>
                  <a:lnTo>
                    <a:pt x="4" y="2"/>
                  </a:lnTo>
                  <a:lnTo>
                    <a:pt x="5" y="3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85" name="Freeform 85"/>
            <p:cNvSpPr>
              <a:spLocks/>
            </p:cNvSpPr>
            <p:nvPr/>
          </p:nvSpPr>
          <p:spPr bwMode="auto">
            <a:xfrm>
              <a:off x="991" y="2385"/>
              <a:ext cx="97" cy="72"/>
            </a:xfrm>
            <a:custGeom>
              <a:avLst/>
              <a:gdLst>
                <a:gd name="T0" fmla="*/ 91 w 194"/>
                <a:gd name="T1" fmla="*/ 58 h 144"/>
                <a:gd name="T2" fmla="*/ 95 w 194"/>
                <a:gd name="T3" fmla="*/ 54 h 144"/>
                <a:gd name="T4" fmla="*/ 96 w 194"/>
                <a:gd name="T5" fmla="*/ 47 h 144"/>
                <a:gd name="T6" fmla="*/ 96 w 194"/>
                <a:gd name="T7" fmla="*/ 37 h 144"/>
                <a:gd name="T8" fmla="*/ 92 w 194"/>
                <a:gd name="T9" fmla="*/ 29 h 144"/>
                <a:gd name="T10" fmla="*/ 84 w 194"/>
                <a:gd name="T11" fmla="*/ 23 h 144"/>
                <a:gd name="T12" fmla="*/ 79 w 194"/>
                <a:gd name="T13" fmla="*/ 19 h 144"/>
                <a:gd name="T14" fmla="*/ 73 w 194"/>
                <a:gd name="T15" fmla="*/ 13 h 144"/>
                <a:gd name="T16" fmla="*/ 67 w 194"/>
                <a:gd name="T17" fmla="*/ 7 h 144"/>
                <a:gd name="T18" fmla="*/ 61 w 194"/>
                <a:gd name="T19" fmla="*/ 3 h 144"/>
                <a:gd name="T20" fmla="*/ 54 w 194"/>
                <a:gd name="T21" fmla="*/ 1 h 144"/>
                <a:gd name="T22" fmla="*/ 49 w 194"/>
                <a:gd name="T23" fmla="*/ 0 h 144"/>
                <a:gd name="T24" fmla="*/ 46 w 194"/>
                <a:gd name="T25" fmla="*/ 1 h 144"/>
                <a:gd name="T26" fmla="*/ 38 w 194"/>
                <a:gd name="T27" fmla="*/ 3 h 144"/>
                <a:gd name="T28" fmla="*/ 27 w 194"/>
                <a:gd name="T29" fmla="*/ 7 h 144"/>
                <a:gd name="T30" fmla="*/ 19 w 194"/>
                <a:gd name="T31" fmla="*/ 11 h 144"/>
                <a:gd name="T32" fmla="*/ 14 w 194"/>
                <a:gd name="T33" fmla="*/ 18 h 144"/>
                <a:gd name="T34" fmla="*/ 8 w 194"/>
                <a:gd name="T35" fmla="*/ 30 h 144"/>
                <a:gd name="T36" fmla="*/ 3 w 194"/>
                <a:gd name="T37" fmla="*/ 42 h 144"/>
                <a:gd name="T38" fmla="*/ 0 w 194"/>
                <a:gd name="T39" fmla="*/ 53 h 144"/>
                <a:gd name="T40" fmla="*/ 1 w 194"/>
                <a:gd name="T41" fmla="*/ 59 h 144"/>
                <a:gd name="T42" fmla="*/ 3 w 194"/>
                <a:gd name="T43" fmla="*/ 67 h 144"/>
                <a:gd name="T44" fmla="*/ 5 w 194"/>
                <a:gd name="T45" fmla="*/ 70 h 144"/>
                <a:gd name="T46" fmla="*/ 8 w 194"/>
                <a:gd name="T47" fmla="*/ 72 h 144"/>
                <a:gd name="T48" fmla="*/ 13 w 194"/>
                <a:gd name="T49" fmla="*/ 72 h 144"/>
                <a:gd name="T50" fmla="*/ 19 w 194"/>
                <a:gd name="T51" fmla="*/ 72 h 144"/>
                <a:gd name="T52" fmla="*/ 22 w 194"/>
                <a:gd name="T53" fmla="*/ 68 h 144"/>
                <a:gd name="T54" fmla="*/ 23 w 194"/>
                <a:gd name="T55" fmla="*/ 58 h 144"/>
                <a:gd name="T56" fmla="*/ 28 w 194"/>
                <a:gd name="T57" fmla="*/ 54 h 144"/>
                <a:gd name="T58" fmla="*/ 33 w 194"/>
                <a:gd name="T59" fmla="*/ 57 h 144"/>
                <a:gd name="T60" fmla="*/ 37 w 194"/>
                <a:gd name="T61" fmla="*/ 58 h 144"/>
                <a:gd name="T62" fmla="*/ 43 w 194"/>
                <a:gd name="T63" fmla="*/ 57 h 144"/>
                <a:gd name="T64" fmla="*/ 47 w 194"/>
                <a:gd name="T65" fmla="*/ 56 h 144"/>
                <a:gd name="T66" fmla="*/ 51 w 194"/>
                <a:gd name="T67" fmla="*/ 55 h 144"/>
                <a:gd name="T68" fmla="*/ 57 w 194"/>
                <a:gd name="T69" fmla="*/ 51 h 144"/>
                <a:gd name="T70" fmla="*/ 66 w 194"/>
                <a:gd name="T71" fmla="*/ 49 h 144"/>
                <a:gd name="T72" fmla="*/ 73 w 194"/>
                <a:gd name="T73" fmla="*/ 51 h 144"/>
                <a:gd name="T74" fmla="*/ 82 w 194"/>
                <a:gd name="T75" fmla="*/ 57 h 144"/>
                <a:gd name="T76" fmla="*/ 87 w 194"/>
                <a:gd name="T77" fmla="*/ 58 h 144"/>
                <a:gd name="T78" fmla="*/ 88 w 194"/>
                <a:gd name="T79" fmla="*/ 58 h 14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94" h="144">
                  <a:moveTo>
                    <a:pt x="177" y="116"/>
                  </a:moveTo>
                  <a:lnTo>
                    <a:pt x="182" y="116"/>
                  </a:lnTo>
                  <a:lnTo>
                    <a:pt x="185" y="112"/>
                  </a:lnTo>
                  <a:lnTo>
                    <a:pt x="189" y="107"/>
                  </a:lnTo>
                  <a:lnTo>
                    <a:pt x="191" y="101"/>
                  </a:lnTo>
                  <a:lnTo>
                    <a:pt x="192" y="93"/>
                  </a:lnTo>
                  <a:lnTo>
                    <a:pt x="194" y="83"/>
                  </a:lnTo>
                  <a:lnTo>
                    <a:pt x="192" y="73"/>
                  </a:lnTo>
                  <a:lnTo>
                    <a:pt x="190" y="64"/>
                  </a:lnTo>
                  <a:lnTo>
                    <a:pt x="184" y="58"/>
                  </a:lnTo>
                  <a:lnTo>
                    <a:pt x="177" y="52"/>
                  </a:lnTo>
                  <a:lnTo>
                    <a:pt x="168" y="46"/>
                  </a:lnTo>
                  <a:lnTo>
                    <a:pt x="161" y="40"/>
                  </a:lnTo>
                  <a:lnTo>
                    <a:pt x="158" y="37"/>
                  </a:lnTo>
                  <a:lnTo>
                    <a:pt x="152" y="32"/>
                  </a:lnTo>
                  <a:lnTo>
                    <a:pt x="146" y="26"/>
                  </a:lnTo>
                  <a:lnTo>
                    <a:pt x="141" y="20"/>
                  </a:lnTo>
                  <a:lnTo>
                    <a:pt x="134" y="14"/>
                  </a:lnTo>
                  <a:lnTo>
                    <a:pt x="127" y="9"/>
                  </a:lnTo>
                  <a:lnTo>
                    <a:pt x="121" y="6"/>
                  </a:lnTo>
                  <a:lnTo>
                    <a:pt x="115" y="3"/>
                  </a:lnTo>
                  <a:lnTo>
                    <a:pt x="108" y="2"/>
                  </a:lnTo>
                  <a:lnTo>
                    <a:pt x="102" y="0"/>
                  </a:lnTo>
                  <a:lnTo>
                    <a:pt x="98" y="0"/>
                  </a:lnTo>
                  <a:lnTo>
                    <a:pt x="94" y="0"/>
                  </a:lnTo>
                  <a:lnTo>
                    <a:pt x="91" y="1"/>
                  </a:lnTo>
                  <a:lnTo>
                    <a:pt x="83" y="3"/>
                  </a:lnTo>
                  <a:lnTo>
                    <a:pt x="75" y="6"/>
                  </a:lnTo>
                  <a:lnTo>
                    <a:pt x="64" y="9"/>
                  </a:lnTo>
                  <a:lnTo>
                    <a:pt x="54" y="14"/>
                  </a:lnTo>
                  <a:lnTo>
                    <a:pt x="45" y="17"/>
                  </a:lnTo>
                  <a:lnTo>
                    <a:pt x="38" y="22"/>
                  </a:lnTo>
                  <a:lnTo>
                    <a:pt x="33" y="25"/>
                  </a:lnTo>
                  <a:lnTo>
                    <a:pt x="28" y="35"/>
                  </a:lnTo>
                  <a:lnTo>
                    <a:pt x="22" y="46"/>
                  </a:lnTo>
                  <a:lnTo>
                    <a:pt x="15" y="59"/>
                  </a:lnTo>
                  <a:lnTo>
                    <a:pt x="10" y="71"/>
                  </a:lnTo>
                  <a:lnTo>
                    <a:pt x="5" y="84"/>
                  </a:lnTo>
                  <a:lnTo>
                    <a:pt x="1" y="96"/>
                  </a:lnTo>
                  <a:lnTo>
                    <a:pt x="0" y="105"/>
                  </a:lnTo>
                  <a:lnTo>
                    <a:pt x="0" y="109"/>
                  </a:lnTo>
                  <a:lnTo>
                    <a:pt x="1" y="117"/>
                  </a:lnTo>
                  <a:lnTo>
                    <a:pt x="3" y="125"/>
                  </a:lnTo>
                  <a:lnTo>
                    <a:pt x="5" y="134"/>
                  </a:lnTo>
                  <a:lnTo>
                    <a:pt x="7" y="138"/>
                  </a:lnTo>
                  <a:lnTo>
                    <a:pt x="9" y="139"/>
                  </a:lnTo>
                  <a:lnTo>
                    <a:pt x="11" y="140"/>
                  </a:lnTo>
                  <a:lnTo>
                    <a:pt x="16" y="143"/>
                  </a:lnTo>
                  <a:lnTo>
                    <a:pt x="21" y="144"/>
                  </a:lnTo>
                  <a:lnTo>
                    <a:pt x="26" y="144"/>
                  </a:lnTo>
                  <a:lnTo>
                    <a:pt x="32" y="144"/>
                  </a:lnTo>
                  <a:lnTo>
                    <a:pt x="38" y="144"/>
                  </a:lnTo>
                  <a:lnTo>
                    <a:pt x="45" y="143"/>
                  </a:lnTo>
                  <a:lnTo>
                    <a:pt x="43" y="135"/>
                  </a:lnTo>
                  <a:lnTo>
                    <a:pt x="43" y="124"/>
                  </a:lnTo>
                  <a:lnTo>
                    <a:pt x="45" y="115"/>
                  </a:lnTo>
                  <a:lnTo>
                    <a:pt x="48" y="107"/>
                  </a:lnTo>
                  <a:lnTo>
                    <a:pt x="56" y="108"/>
                  </a:lnTo>
                  <a:lnTo>
                    <a:pt x="62" y="112"/>
                  </a:lnTo>
                  <a:lnTo>
                    <a:pt x="66" y="114"/>
                  </a:lnTo>
                  <a:lnTo>
                    <a:pt x="68" y="117"/>
                  </a:lnTo>
                  <a:lnTo>
                    <a:pt x="74" y="115"/>
                  </a:lnTo>
                  <a:lnTo>
                    <a:pt x="79" y="114"/>
                  </a:lnTo>
                  <a:lnTo>
                    <a:pt x="85" y="113"/>
                  </a:lnTo>
                  <a:lnTo>
                    <a:pt x="90" y="112"/>
                  </a:lnTo>
                  <a:lnTo>
                    <a:pt x="93" y="112"/>
                  </a:lnTo>
                  <a:lnTo>
                    <a:pt x="98" y="110"/>
                  </a:lnTo>
                  <a:lnTo>
                    <a:pt x="102" y="109"/>
                  </a:lnTo>
                  <a:lnTo>
                    <a:pt x="107" y="107"/>
                  </a:lnTo>
                  <a:lnTo>
                    <a:pt x="114" y="102"/>
                  </a:lnTo>
                  <a:lnTo>
                    <a:pt x="123" y="99"/>
                  </a:lnTo>
                  <a:lnTo>
                    <a:pt x="132" y="97"/>
                  </a:lnTo>
                  <a:lnTo>
                    <a:pt x="139" y="98"/>
                  </a:lnTo>
                  <a:lnTo>
                    <a:pt x="146" y="102"/>
                  </a:lnTo>
                  <a:lnTo>
                    <a:pt x="154" y="108"/>
                  </a:lnTo>
                  <a:lnTo>
                    <a:pt x="164" y="113"/>
                  </a:lnTo>
                  <a:lnTo>
                    <a:pt x="169" y="115"/>
                  </a:lnTo>
                  <a:lnTo>
                    <a:pt x="173" y="115"/>
                  </a:lnTo>
                  <a:lnTo>
                    <a:pt x="175" y="115"/>
                  </a:lnTo>
                  <a:lnTo>
                    <a:pt x="175" y="116"/>
                  </a:lnTo>
                  <a:lnTo>
                    <a:pt x="177" y="116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86" name="Freeform 86"/>
            <p:cNvSpPr>
              <a:spLocks/>
            </p:cNvSpPr>
            <p:nvPr/>
          </p:nvSpPr>
          <p:spPr bwMode="auto">
            <a:xfrm>
              <a:off x="1015" y="2412"/>
              <a:ext cx="9" cy="10"/>
            </a:xfrm>
            <a:custGeom>
              <a:avLst/>
              <a:gdLst>
                <a:gd name="T0" fmla="*/ 2 w 20"/>
                <a:gd name="T1" fmla="*/ 9 h 20"/>
                <a:gd name="T2" fmla="*/ 3 w 20"/>
                <a:gd name="T3" fmla="*/ 10 h 20"/>
                <a:gd name="T4" fmla="*/ 5 w 20"/>
                <a:gd name="T5" fmla="*/ 10 h 20"/>
                <a:gd name="T6" fmla="*/ 6 w 20"/>
                <a:gd name="T7" fmla="*/ 9 h 20"/>
                <a:gd name="T8" fmla="*/ 8 w 20"/>
                <a:gd name="T9" fmla="*/ 8 h 20"/>
                <a:gd name="T10" fmla="*/ 9 w 20"/>
                <a:gd name="T11" fmla="*/ 7 h 20"/>
                <a:gd name="T12" fmla="*/ 9 w 20"/>
                <a:gd name="T13" fmla="*/ 5 h 20"/>
                <a:gd name="T14" fmla="*/ 8 w 20"/>
                <a:gd name="T15" fmla="*/ 3 h 20"/>
                <a:gd name="T16" fmla="*/ 7 w 20"/>
                <a:gd name="T17" fmla="*/ 1 h 20"/>
                <a:gd name="T18" fmla="*/ 6 w 20"/>
                <a:gd name="T19" fmla="*/ 0 h 20"/>
                <a:gd name="T20" fmla="*/ 4 w 20"/>
                <a:gd name="T21" fmla="*/ 0 h 20"/>
                <a:gd name="T22" fmla="*/ 3 w 20"/>
                <a:gd name="T23" fmla="*/ 1 h 20"/>
                <a:gd name="T24" fmla="*/ 1 w 20"/>
                <a:gd name="T25" fmla="*/ 2 h 20"/>
                <a:gd name="T26" fmla="*/ 0 w 20"/>
                <a:gd name="T27" fmla="*/ 4 h 20"/>
                <a:gd name="T28" fmla="*/ 0 w 20"/>
                <a:gd name="T29" fmla="*/ 5 h 20"/>
                <a:gd name="T30" fmla="*/ 0 w 20"/>
                <a:gd name="T31" fmla="*/ 7 h 20"/>
                <a:gd name="T32" fmla="*/ 2 w 20"/>
                <a:gd name="T33" fmla="*/ 9 h 2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0" h="20">
                  <a:moveTo>
                    <a:pt x="4" y="17"/>
                  </a:moveTo>
                  <a:lnTo>
                    <a:pt x="7" y="20"/>
                  </a:lnTo>
                  <a:lnTo>
                    <a:pt x="10" y="20"/>
                  </a:lnTo>
                  <a:lnTo>
                    <a:pt x="14" y="18"/>
                  </a:lnTo>
                  <a:lnTo>
                    <a:pt x="17" y="16"/>
                  </a:lnTo>
                  <a:lnTo>
                    <a:pt x="20" y="13"/>
                  </a:lnTo>
                  <a:lnTo>
                    <a:pt x="20" y="9"/>
                  </a:lnTo>
                  <a:lnTo>
                    <a:pt x="18" y="6"/>
                  </a:lnTo>
                  <a:lnTo>
                    <a:pt x="16" y="2"/>
                  </a:lnTo>
                  <a:lnTo>
                    <a:pt x="13" y="0"/>
                  </a:lnTo>
                  <a:lnTo>
                    <a:pt x="9" y="0"/>
                  </a:lnTo>
                  <a:lnTo>
                    <a:pt x="6" y="1"/>
                  </a:lnTo>
                  <a:lnTo>
                    <a:pt x="2" y="3"/>
                  </a:lnTo>
                  <a:lnTo>
                    <a:pt x="0" y="7"/>
                  </a:lnTo>
                  <a:lnTo>
                    <a:pt x="0" y="10"/>
                  </a:lnTo>
                  <a:lnTo>
                    <a:pt x="1" y="14"/>
                  </a:lnTo>
                  <a:lnTo>
                    <a:pt x="4" y="17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87" name="Freeform 87"/>
            <p:cNvSpPr>
              <a:spLocks/>
            </p:cNvSpPr>
            <p:nvPr/>
          </p:nvSpPr>
          <p:spPr bwMode="auto">
            <a:xfrm>
              <a:off x="866" y="2482"/>
              <a:ext cx="151" cy="280"/>
            </a:xfrm>
            <a:custGeom>
              <a:avLst/>
              <a:gdLst>
                <a:gd name="T0" fmla="*/ 5 w 302"/>
                <a:gd name="T1" fmla="*/ 212 h 562"/>
                <a:gd name="T2" fmla="*/ 16 w 302"/>
                <a:gd name="T3" fmla="*/ 194 h 562"/>
                <a:gd name="T4" fmla="*/ 28 w 302"/>
                <a:gd name="T5" fmla="*/ 178 h 562"/>
                <a:gd name="T6" fmla="*/ 38 w 302"/>
                <a:gd name="T7" fmla="*/ 167 h 562"/>
                <a:gd name="T8" fmla="*/ 44 w 302"/>
                <a:gd name="T9" fmla="*/ 157 h 562"/>
                <a:gd name="T10" fmla="*/ 49 w 302"/>
                <a:gd name="T11" fmla="*/ 147 h 562"/>
                <a:gd name="T12" fmla="*/ 51 w 302"/>
                <a:gd name="T13" fmla="*/ 138 h 562"/>
                <a:gd name="T14" fmla="*/ 55 w 302"/>
                <a:gd name="T15" fmla="*/ 118 h 562"/>
                <a:gd name="T16" fmla="*/ 56 w 302"/>
                <a:gd name="T17" fmla="*/ 102 h 562"/>
                <a:gd name="T18" fmla="*/ 58 w 302"/>
                <a:gd name="T19" fmla="*/ 72 h 562"/>
                <a:gd name="T20" fmla="*/ 69 w 302"/>
                <a:gd name="T21" fmla="*/ 41 h 562"/>
                <a:gd name="T22" fmla="*/ 88 w 302"/>
                <a:gd name="T23" fmla="*/ 20 h 562"/>
                <a:gd name="T24" fmla="*/ 108 w 302"/>
                <a:gd name="T25" fmla="*/ 6 h 562"/>
                <a:gd name="T26" fmla="*/ 127 w 302"/>
                <a:gd name="T27" fmla="*/ 0 h 562"/>
                <a:gd name="T28" fmla="*/ 139 w 302"/>
                <a:gd name="T29" fmla="*/ 6 h 562"/>
                <a:gd name="T30" fmla="*/ 143 w 302"/>
                <a:gd name="T31" fmla="*/ 22 h 562"/>
                <a:gd name="T32" fmla="*/ 144 w 302"/>
                <a:gd name="T33" fmla="*/ 37 h 562"/>
                <a:gd name="T34" fmla="*/ 147 w 302"/>
                <a:gd name="T35" fmla="*/ 55 h 562"/>
                <a:gd name="T36" fmla="*/ 151 w 302"/>
                <a:gd name="T37" fmla="*/ 72 h 562"/>
                <a:gd name="T38" fmla="*/ 151 w 302"/>
                <a:gd name="T39" fmla="*/ 93 h 562"/>
                <a:gd name="T40" fmla="*/ 148 w 302"/>
                <a:gd name="T41" fmla="*/ 109 h 562"/>
                <a:gd name="T42" fmla="*/ 141 w 302"/>
                <a:gd name="T43" fmla="*/ 122 h 562"/>
                <a:gd name="T44" fmla="*/ 137 w 302"/>
                <a:gd name="T45" fmla="*/ 129 h 562"/>
                <a:gd name="T46" fmla="*/ 134 w 302"/>
                <a:gd name="T47" fmla="*/ 140 h 562"/>
                <a:gd name="T48" fmla="*/ 131 w 302"/>
                <a:gd name="T49" fmla="*/ 151 h 562"/>
                <a:gd name="T50" fmla="*/ 124 w 302"/>
                <a:gd name="T51" fmla="*/ 163 h 562"/>
                <a:gd name="T52" fmla="*/ 118 w 302"/>
                <a:gd name="T53" fmla="*/ 175 h 562"/>
                <a:gd name="T54" fmla="*/ 113 w 302"/>
                <a:gd name="T55" fmla="*/ 194 h 562"/>
                <a:gd name="T56" fmla="*/ 109 w 302"/>
                <a:gd name="T57" fmla="*/ 210 h 562"/>
                <a:gd name="T58" fmla="*/ 103 w 302"/>
                <a:gd name="T59" fmla="*/ 224 h 562"/>
                <a:gd name="T60" fmla="*/ 99 w 302"/>
                <a:gd name="T61" fmla="*/ 232 h 562"/>
                <a:gd name="T62" fmla="*/ 93 w 302"/>
                <a:gd name="T63" fmla="*/ 244 h 562"/>
                <a:gd name="T64" fmla="*/ 85 w 302"/>
                <a:gd name="T65" fmla="*/ 259 h 562"/>
                <a:gd name="T66" fmla="*/ 72 w 302"/>
                <a:gd name="T67" fmla="*/ 273 h 562"/>
                <a:gd name="T68" fmla="*/ 59 w 302"/>
                <a:gd name="T69" fmla="*/ 279 h 562"/>
                <a:gd name="T70" fmla="*/ 49 w 302"/>
                <a:gd name="T71" fmla="*/ 280 h 562"/>
                <a:gd name="T72" fmla="*/ 36 w 302"/>
                <a:gd name="T73" fmla="*/ 278 h 562"/>
                <a:gd name="T74" fmla="*/ 22 w 302"/>
                <a:gd name="T75" fmla="*/ 272 h 562"/>
                <a:gd name="T76" fmla="*/ 12 w 302"/>
                <a:gd name="T77" fmla="*/ 262 h 562"/>
                <a:gd name="T78" fmla="*/ 5 w 302"/>
                <a:gd name="T79" fmla="*/ 250 h 562"/>
                <a:gd name="T80" fmla="*/ 1 w 302"/>
                <a:gd name="T81" fmla="*/ 237 h 562"/>
                <a:gd name="T82" fmla="*/ 0 w 302"/>
                <a:gd name="T83" fmla="*/ 225 h 56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302" h="562">
                  <a:moveTo>
                    <a:pt x="2" y="442"/>
                  </a:moveTo>
                  <a:lnTo>
                    <a:pt x="10" y="425"/>
                  </a:lnTo>
                  <a:lnTo>
                    <a:pt x="21" y="407"/>
                  </a:lnTo>
                  <a:lnTo>
                    <a:pt x="32" y="389"/>
                  </a:lnTo>
                  <a:lnTo>
                    <a:pt x="44" y="373"/>
                  </a:lnTo>
                  <a:lnTo>
                    <a:pt x="55" y="358"/>
                  </a:lnTo>
                  <a:lnTo>
                    <a:pt x="66" y="346"/>
                  </a:lnTo>
                  <a:lnTo>
                    <a:pt x="75" y="335"/>
                  </a:lnTo>
                  <a:lnTo>
                    <a:pt x="80" y="327"/>
                  </a:lnTo>
                  <a:lnTo>
                    <a:pt x="87" y="316"/>
                  </a:lnTo>
                  <a:lnTo>
                    <a:pt x="93" y="304"/>
                  </a:lnTo>
                  <a:lnTo>
                    <a:pt x="97" y="295"/>
                  </a:lnTo>
                  <a:lnTo>
                    <a:pt x="99" y="288"/>
                  </a:lnTo>
                  <a:lnTo>
                    <a:pt x="101" y="276"/>
                  </a:lnTo>
                  <a:lnTo>
                    <a:pt x="106" y="257"/>
                  </a:lnTo>
                  <a:lnTo>
                    <a:pt x="109" y="236"/>
                  </a:lnTo>
                  <a:lnTo>
                    <a:pt x="112" y="221"/>
                  </a:lnTo>
                  <a:lnTo>
                    <a:pt x="112" y="205"/>
                  </a:lnTo>
                  <a:lnTo>
                    <a:pt x="112" y="177"/>
                  </a:lnTo>
                  <a:lnTo>
                    <a:pt x="115" y="144"/>
                  </a:lnTo>
                  <a:lnTo>
                    <a:pt x="125" y="107"/>
                  </a:lnTo>
                  <a:lnTo>
                    <a:pt x="138" y="83"/>
                  </a:lnTo>
                  <a:lnTo>
                    <a:pt x="155" y="60"/>
                  </a:lnTo>
                  <a:lnTo>
                    <a:pt x="175" y="40"/>
                  </a:lnTo>
                  <a:lnTo>
                    <a:pt x="196" y="24"/>
                  </a:lnTo>
                  <a:lnTo>
                    <a:pt x="216" y="12"/>
                  </a:lnTo>
                  <a:lnTo>
                    <a:pt x="236" y="4"/>
                  </a:lnTo>
                  <a:lnTo>
                    <a:pt x="253" y="0"/>
                  </a:lnTo>
                  <a:lnTo>
                    <a:pt x="267" y="3"/>
                  </a:lnTo>
                  <a:lnTo>
                    <a:pt x="277" y="12"/>
                  </a:lnTo>
                  <a:lnTo>
                    <a:pt x="283" y="28"/>
                  </a:lnTo>
                  <a:lnTo>
                    <a:pt x="286" y="45"/>
                  </a:lnTo>
                  <a:lnTo>
                    <a:pt x="286" y="60"/>
                  </a:lnTo>
                  <a:lnTo>
                    <a:pt x="287" y="75"/>
                  </a:lnTo>
                  <a:lnTo>
                    <a:pt x="289" y="92"/>
                  </a:lnTo>
                  <a:lnTo>
                    <a:pt x="294" y="111"/>
                  </a:lnTo>
                  <a:lnTo>
                    <a:pt x="298" y="127"/>
                  </a:lnTo>
                  <a:lnTo>
                    <a:pt x="301" y="144"/>
                  </a:lnTo>
                  <a:lnTo>
                    <a:pt x="302" y="165"/>
                  </a:lnTo>
                  <a:lnTo>
                    <a:pt x="301" y="186"/>
                  </a:lnTo>
                  <a:lnTo>
                    <a:pt x="299" y="204"/>
                  </a:lnTo>
                  <a:lnTo>
                    <a:pt x="296" y="219"/>
                  </a:lnTo>
                  <a:lnTo>
                    <a:pt x="289" y="233"/>
                  </a:lnTo>
                  <a:lnTo>
                    <a:pt x="282" y="245"/>
                  </a:lnTo>
                  <a:lnTo>
                    <a:pt x="276" y="252"/>
                  </a:lnTo>
                  <a:lnTo>
                    <a:pt x="273" y="259"/>
                  </a:lnTo>
                  <a:lnTo>
                    <a:pt x="269" y="270"/>
                  </a:lnTo>
                  <a:lnTo>
                    <a:pt x="267" y="281"/>
                  </a:lnTo>
                  <a:lnTo>
                    <a:pt x="265" y="291"/>
                  </a:lnTo>
                  <a:lnTo>
                    <a:pt x="261" y="303"/>
                  </a:lnTo>
                  <a:lnTo>
                    <a:pt x="254" y="316"/>
                  </a:lnTo>
                  <a:lnTo>
                    <a:pt x="248" y="328"/>
                  </a:lnTo>
                  <a:lnTo>
                    <a:pt x="241" y="339"/>
                  </a:lnTo>
                  <a:lnTo>
                    <a:pt x="236" y="351"/>
                  </a:lnTo>
                  <a:lnTo>
                    <a:pt x="230" y="369"/>
                  </a:lnTo>
                  <a:lnTo>
                    <a:pt x="226" y="389"/>
                  </a:lnTo>
                  <a:lnTo>
                    <a:pt x="222" y="407"/>
                  </a:lnTo>
                  <a:lnTo>
                    <a:pt x="218" y="421"/>
                  </a:lnTo>
                  <a:lnTo>
                    <a:pt x="212" y="436"/>
                  </a:lnTo>
                  <a:lnTo>
                    <a:pt x="206" y="449"/>
                  </a:lnTo>
                  <a:lnTo>
                    <a:pt x="200" y="458"/>
                  </a:lnTo>
                  <a:lnTo>
                    <a:pt x="197" y="465"/>
                  </a:lnTo>
                  <a:lnTo>
                    <a:pt x="192" y="477"/>
                  </a:lnTo>
                  <a:lnTo>
                    <a:pt x="186" y="489"/>
                  </a:lnTo>
                  <a:lnTo>
                    <a:pt x="178" y="504"/>
                  </a:lnTo>
                  <a:lnTo>
                    <a:pt x="169" y="519"/>
                  </a:lnTo>
                  <a:lnTo>
                    <a:pt x="158" y="534"/>
                  </a:lnTo>
                  <a:lnTo>
                    <a:pt x="144" y="547"/>
                  </a:lnTo>
                  <a:lnTo>
                    <a:pt x="127" y="556"/>
                  </a:lnTo>
                  <a:lnTo>
                    <a:pt x="117" y="560"/>
                  </a:lnTo>
                  <a:lnTo>
                    <a:pt x="108" y="561"/>
                  </a:lnTo>
                  <a:lnTo>
                    <a:pt x="97" y="562"/>
                  </a:lnTo>
                  <a:lnTo>
                    <a:pt x="84" y="561"/>
                  </a:lnTo>
                  <a:lnTo>
                    <a:pt x="71" y="558"/>
                  </a:lnTo>
                  <a:lnTo>
                    <a:pt x="57" y="554"/>
                  </a:lnTo>
                  <a:lnTo>
                    <a:pt x="44" y="546"/>
                  </a:lnTo>
                  <a:lnTo>
                    <a:pt x="31" y="535"/>
                  </a:lnTo>
                  <a:lnTo>
                    <a:pt x="23" y="526"/>
                  </a:lnTo>
                  <a:lnTo>
                    <a:pt x="15" y="515"/>
                  </a:lnTo>
                  <a:lnTo>
                    <a:pt x="9" y="502"/>
                  </a:lnTo>
                  <a:lnTo>
                    <a:pt x="4" y="488"/>
                  </a:lnTo>
                  <a:lnTo>
                    <a:pt x="1" y="476"/>
                  </a:lnTo>
                  <a:lnTo>
                    <a:pt x="0" y="463"/>
                  </a:lnTo>
                  <a:lnTo>
                    <a:pt x="0" y="451"/>
                  </a:lnTo>
                  <a:lnTo>
                    <a:pt x="2" y="442"/>
                  </a:lnTo>
                  <a:close/>
                </a:path>
              </a:pathLst>
            </a:custGeom>
            <a:solidFill>
              <a:srgbClr val="8447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88" name="Freeform 88"/>
            <p:cNvSpPr>
              <a:spLocks/>
            </p:cNvSpPr>
            <p:nvPr/>
          </p:nvSpPr>
          <p:spPr bwMode="auto">
            <a:xfrm>
              <a:off x="991" y="2487"/>
              <a:ext cx="10" cy="10"/>
            </a:xfrm>
            <a:custGeom>
              <a:avLst/>
              <a:gdLst>
                <a:gd name="T0" fmla="*/ 3 w 19"/>
                <a:gd name="T1" fmla="*/ 9 h 19"/>
                <a:gd name="T2" fmla="*/ 5 w 19"/>
                <a:gd name="T3" fmla="*/ 10 h 19"/>
                <a:gd name="T4" fmla="*/ 6 w 19"/>
                <a:gd name="T5" fmla="*/ 9 h 19"/>
                <a:gd name="T6" fmla="*/ 8 w 19"/>
                <a:gd name="T7" fmla="*/ 9 h 19"/>
                <a:gd name="T8" fmla="*/ 9 w 19"/>
                <a:gd name="T9" fmla="*/ 7 h 19"/>
                <a:gd name="T10" fmla="*/ 10 w 19"/>
                <a:gd name="T11" fmla="*/ 5 h 19"/>
                <a:gd name="T12" fmla="*/ 9 w 19"/>
                <a:gd name="T13" fmla="*/ 4 h 19"/>
                <a:gd name="T14" fmla="*/ 9 w 19"/>
                <a:gd name="T15" fmla="*/ 2 h 19"/>
                <a:gd name="T16" fmla="*/ 7 w 19"/>
                <a:gd name="T17" fmla="*/ 1 h 19"/>
                <a:gd name="T18" fmla="*/ 5 w 19"/>
                <a:gd name="T19" fmla="*/ 0 h 19"/>
                <a:gd name="T20" fmla="*/ 3 w 19"/>
                <a:gd name="T21" fmla="*/ 1 h 19"/>
                <a:gd name="T22" fmla="*/ 1 w 19"/>
                <a:gd name="T23" fmla="*/ 1 h 19"/>
                <a:gd name="T24" fmla="*/ 1 w 19"/>
                <a:gd name="T25" fmla="*/ 3 h 19"/>
                <a:gd name="T26" fmla="*/ 0 w 19"/>
                <a:gd name="T27" fmla="*/ 5 h 19"/>
                <a:gd name="T28" fmla="*/ 1 w 19"/>
                <a:gd name="T29" fmla="*/ 7 h 19"/>
                <a:gd name="T30" fmla="*/ 1 w 19"/>
                <a:gd name="T31" fmla="*/ 9 h 19"/>
                <a:gd name="T32" fmla="*/ 3 w 19"/>
                <a:gd name="T33" fmla="*/ 9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9" h="19">
                  <a:moveTo>
                    <a:pt x="6" y="18"/>
                  </a:moveTo>
                  <a:lnTo>
                    <a:pt x="9" y="19"/>
                  </a:lnTo>
                  <a:lnTo>
                    <a:pt x="12" y="18"/>
                  </a:lnTo>
                  <a:lnTo>
                    <a:pt x="16" y="17"/>
                  </a:lnTo>
                  <a:lnTo>
                    <a:pt x="18" y="14"/>
                  </a:lnTo>
                  <a:lnTo>
                    <a:pt x="19" y="10"/>
                  </a:lnTo>
                  <a:lnTo>
                    <a:pt x="18" y="7"/>
                  </a:lnTo>
                  <a:lnTo>
                    <a:pt x="17" y="3"/>
                  </a:lnTo>
                  <a:lnTo>
                    <a:pt x="14" y="1"/>
                  </a:lnTo>
                  <a:lnTo>
                    <a:pt x="9" y="0"/>
                  </a:lnTo>
                  <a:lnTo>
                    <a:pt x="6" y="1"/>
                  </a:lnTo>
                  <a:lnTo>
                    <a:pt x="2" y="2"/>
                  </a:lnTo>
                  <a:lnTo>
                    <a:pt x="1" y="5"/>
                  </a:lnTo>
                  <a:lnTo>
                    <a:pt x="0" y="10"/>
                  </a:lnTo>
                  <a:lnTo>
                    <a:pt x="1" y="14"/>
                  </a:lnTo>
                  <a:lnTo>
                    <a:pt x="2" y="17"/>
                  </a:lnTo>
                  <a:lnTo>
                    <a:pt x="6" y="18"/>
                  </a:lnTo>
                  <a:close/>
                </a:path>
              </a:pathLst>
            </a:custGeom>
            <a:solidFill>
              <a:srgbClr val="8447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89" name="Freeform 89"/>
            <p:cNvSpPr>
              <a:spLocks/>
            </p:cNvSpPr>
            <p:nvPr/>
          </p:nvSpPr>
          <p:spPr bwMode="auto">
            <a:xfrm>
              <a:off x="975" y="2521"/>
              <a:ext cx="10" cy="10"/>
            </a:xfrm>
            <a:custGeom>
              <a:avLst/>
              <a:gdLst>
                <a:gd name="T0" fmla="*/ 3 w 19"/>
                <a:gd name="T1" fmla="*/ 10 h 20"/>
                <a:gd name="T2" fmla="*/ 5 w 19"/>
                <a:gd name="T3" fmla="*/ 10 h 20"/>
                <a:gd name="T4" fmla="*/ 7 w 19"/>
                <a:gd name="T5" fmla="*/ 10 h 20"/>
                <a:gd name="T6" fmla="*/ 9 w 19"/>
                <a:gd name="T7" fmla="*/ 9 h 20"/>
                <a:gd name="T8" fmla="*/ 9 w 19"/>
                <a:gd name="T9" fmla="*/ 7 h 20"/>
                <a:gd name="T10" fmla="*/ 10 w 19"/>
                <a:gd name="T11" fmla="*/ 6 h 20"/>
                <a:gd name="T12" fmla="*/ 9 w 19"/>
                <a:gd name="T13" fmla="*/ 4 h 20"/>
                <a:gd name="T14" fmla="*/ 9 w 19"/>
                <a:gd name="T15" fmla="*/ 2 h 20"/>
                <a:gd name="T16" fmla="*/ 7 w 19"/>
                <a:gd name="T17" fmla="*/ 1 h 20"/>
                <a:gd name="T18" fmla="*/ 5 w 19"/>
                <a:gd name="T19" fmla="*/ 0 h 20"/>
                <a:gd name="T20" fmla="*/ 4 w 19"/>
                <a:gd name="T21" fmla="*/ 1 h 20"/>
                <a:gd name="T22" fmla="*/ 2 w 19"/>
                <a:gd name="T23" fmla="*/ 2 h 20"/>
                <a:gd name="T24" fmla="*/ 1 w 19"/>
                <a:gd name="T25" fmla="*/ 4 h 20"/>
                <a:gd name="T26" fmla="*/ 0 w 19"/>
                <a:gd name="T27" fmla="*/ 6 h 20"/>
                <a:gd name="T28" fmla="*/ 1 w 19"/>
                <a:gd name="T29" fmla="*/ 7 h 20"/>
                <a:gd name="T30" fmla="*/ 1 w 19"/>
                <a:gd name="T31" fmla="*/ 9 h 20"/>
                <a:gd name="T32" fmla="*/ 3 w 19"/>
                <a:gd name="T33" fmla="*/ 10 h 2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9" h="20">
                  <a:moveTo>
                    <a:pt x="5" y="20"/>
                  </a:moveTo>
                  <a:lnTo>
                    <a:pt x="10" y="20"/>
                  </a:lnTo>
                  <a:lnTo>
                    <a:pt x="14" y="19"/>
                  </a:lnTo>
                  <a:lnTo>
                    <a:pt x="17" y="18"/>
                  </a:lnTo>
                  <a:lnTo>
                    <a:pt x="18" y="14"/>
                  </a:lnTo>
                  <a:lnTo>
                    <a:pt x="19" y="11"/>
                  </a:lnTo>
                  <a:lnTo>
                    <a:pt x="18" y="7"/>
                  </a:lnTo>
                  <a:lnTo>
                    <a:pt x="17" y="4"/>
                  </a:lnTo>
                  <a:lnTo>
                    <a:pt x="14" y="2"/>
                  </a:lnTo>
                  <a:lnTo>
                    <a:pt x="10" y="0"/>
                  </a:lnTo>
                  <a:lnTo>
                    <a:pt x="7" y="2"/>
                  </a:lnTo>
                  <a:lnTo>
                    <a:pt x="3" y="4"/>
                  </a:lnTo>
                  <a:lnTo>
                    <a:pt x="1" y="7"/>
                  </a:lnTo>
                  <a:lnTo>
                    <a:pt x="0" y="11"/>
                  </a:lnTo>
                  <a:lnTo>
                    <a:pt x="1" y="14"/>
                  </a:lnTo>
                  <a:lnTo>
                    <a:pt x="2" y="18"/>
                  </a:lnTo>
                  <a:lnTo>
                    <a:pt x="5" y="20"/>
                  </a:lnTo>
                  <a:close/>
                </a:path>
              </a:pathLst>
            </a:custGeom>
            <a:solidFill>
              <a:srgbClr val="8447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90" name="Freeform 90"/>
            <p:cNvSpPr>
              <a:spLocks/>
            </p:cNvSpPr>
            <p:nvPr/>
          </p:nvSpPr>
          <p:spPr bwMode="auto">
            <a:xfrm>
              <a:off x="907" y="2726"/>
              <a:ext cx="10" cy="10"/>
            </a:xfrm>
            <a:custGeom>
              <a:avLst/>
              <a:gdLst>
                <a:gd name="T0" fmla="*/ 4 w 19"/>
                <a:gd name="T1" fmla="*/ 10 h 20"/>
                <a:gd name="T2" fmla="*/ 5 w 19"/>
                <a:gd name="T3" fmla="*/ 10 h 20"/>
                <a:gd name="T4" fmla="*/ 7 w 19"/>
                <a:gd name="T5" fmla="*/ 10 h 20"/>
                <a:gd name="T6" fmla="*/ 9 w 19"/>
                <a:gd name="T7" fmla="*/ 9 h 20"/>
                <a:gd name="T8" fmla="*/ 10 w 19"/>
                <a:gd name="T9" fmla="*/ 7 h 20"/>
                <a:gd name="T10" fmla="*/ 10 w 19"/>
                <a:gd name="T11" fmla="*/ 5 h 20"/>
                <a:gd name="T12" fmla="*/ 9 w 19"/>
                <a:gd name="T13" fmla="*/ 3 h 20"/>
                <a:gd name="T14" fmla="*/ 9 w 19"/>
                <a:gd name="T15" fmla="*/ 2 h 20"/>
                <a:gd name="T16" fmla="*/ 7 w 19"/>
                <a:gd name="T17" fmla="*/ 1 h 20"/>
                <a:gd name="T18" fmla="*/ 5 w 19"/>
                <a:gd name="T19" fmla="*/ 0 h 20"/>
                <a:gd name="T20" fmla="*/ 4 w 19"/>
                <a:gd name="T21" fmla="*/ 1 h 20"/>
                <a:gd name="T22" fmla="*/ 2 w 19"/>
                <a:gd name="T23" fmla="*/ 2 h 20"/>
                <a:gd name="T24" fmla="*/ 1 w 19"/>
                <a:gd name="T25" fmla="*/ 3 h 20"/>
                <a:gd name="T26" fmla="*/ 0 w 19"/>
                <a:gd name="T27" fmla="*/ 5 h 20"/>
                <a:gd name="T28" fmla="*/ 1 w 19"/>
                <a:gd name="T29" fmla="*/ 7 h 20"/>
                <a:gd name="T30" fmla="*/ 2 w 19"/>
                <a:gd name="T31" fmla="*/ 9 h 20"/>
                <a:gd name="T32" fmla="*/ 4 w 19"/>
                <a:gd name="T33" fmla="*/ 10 h 2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9" h="20">
                  <a:moveTo>
                    <a:pt x="7" y="19"/>
                  </a:moveTo>
                  <a:lnTo>
                    <a:pt x="10" y="20"/>
                  </a:lnTo>
                  <a:lnTo>
                    <a:pt x="14" y="19"/>
                  </a:lnTo>
                  <a:lnTo>
                    <a:pt x="17" y="18"/>
                  </a:lnTo>
                  <a:lnTo>
                    <a:pt x="19" y="14"/>
                  </a:lnTo>
                  <a:lnTo>
                    <a:pt x="19" y="10"/>
                  </a:lnTo>
                  <a:lnTo>
                    <a:pt x="18" y="6"/>
                  </a:lnTo>
                  <a:lnTo>
                    <a:pt x="17" y="3"/>
                  </a:lnTo>
                  <a:lnTo>
                    <a:pt x="14" y="2"/>
                  </a:lnTo>
                  <a:lnTo>
                    <a:pt x="10" y="0"/>
                  </a:lnTo>
                  <a:lnTo>
                    <a:pt x="7" y="2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0"/>
                  </a:lnTo>
                  <a:lnTo>
                    <a:pt x="1" y="13"/>
                  </a:lnTo>
                  <a:lnTo>
                    <a:pt x="3" y="17"/>
                  </a:lnTo>
                  <a:lnTo>
                    <a:pt x="7" y="19"/>
                  </a:lnTo>
                  <a:close/>
                </a:path>
              </a:pathLst>
            </a:custGeom>
            <a:solidFill>
              <a:srgbClr val="8447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91" name="Freeform 91"/>
            <p:cNvSpPr>
              <a:spLocks/>
            </p:cNvSpPr>
            <p:nvPr/>
          </p:nvSpPr>
          <p:spPr bwMode="auto">
            <a:xfrm>
              <a:off x="862" y="2631"/>
              <a:ext cx="124" cy="138"/>
            </a:xfrm>
            <a:custGeom>
              <a:avLst/>
              <a:gdLst>
                <a:gd name="T0" fmla="*/ 45 w 248"/>
                <a:gd name="T1" fmla="*/ 9 h 277"/>
                <a:gd name="T2" fmla="*/ 41 w 248"/>
                <a:gd name="T3" fmla="*/ 13 h 277"/>
                <a:gd name="T4" fmla="*/ 39 w 248"/>
                <a:gd name="T5" fmla="*/ 17 h 277"/>
                <a:gd name="T6" fmla="*/ 37 w 248"/>
                <a:gd name="T7" fmla="*/ 21 h 277"/>
                <a:gd name="T8" fmla="*/ 34 w 248"/>
                <a:gd name="T9" fmla="*/ 24 h 277"/>
                <a:gd name="T10" fmla="*/ 28 w 248"/>
                <a:gd name="T11" fmla="*/ 30 h 277"/>
                <a:gd name="T12" fmla="*/ 22 w 248"/>
                <a:gd name="T13" fmla="*/ 39 h 277"/>
                <a:gd name="T14" fmla="*/ 15 w 248"/>
                <a:gd name="T15" fmla="*/ 47 h 277"/>
                <a:gd name="T16" fmla="*/ 9 w 248"/>
                <a:gd name="T17" fmla="*/ 56 h 277"/>
                <a:gd name="T18" fmla="*/ 2 w 248"/>
                <a:gd name="T19" fmla="*/ 72 h 277"/>
                <a:gd name="T20" fmla="*/ 1 w 248"/>
                <a:gd name="T21" fmla="*/ 93 h 277"/>
                <a:gd name="T22" fmla="*/ 7 w 248"/>
                <a:gd name="T23" fmla="*/ 109 h 277"/>
                <a:gd name="T24" fmla="*/ 17 w 248"/>
                <a:gd name="T25" fmla="*/ 121 h 277"/>
                <a:gd name="T26" fmla="*/ 31 w 248"/>
                <a:gd name="T27" fmla="*/ 131 h 277"/>
                <a:gd name="T28" fmla="*/ 43 w 248"/>
                <a:gd name="T29" fmla="*/ 137 h 277"/>
                <a:gd name="T30" fmla="*/ 56 w 248"/>
                <a:gd name="T31" fmla="*/ 137 h 277"/>
                <a:gd name="T32" fmla="*/ 73 w 248"/>
                <a:gd name="T33" fmla="*/ 135 h 277"/>
                <a:gd name="T34" fmla="*/ 87 w 248"/>
                <a:gd name="T35" fmla="*/ 127 h 277"/>
                <a:gd name="T36" fmla="*/ 94 w 248"/>
                <a:gd name="T37" fmla="*/ 113 h 277"/>
                <a:gd name="T38" fmla="*/ 101 w 248"/>
                <a:gd name="T39" fmla="*/ 95 h 277"/>
                <a:gd name="T40" fmla="*/ 109 w 248"/>
                <a:gd name="T41" fmla="*/ 76 h 277"/>
                <a:gd name="T42" fmla="*/ 115 w 248"/>
                <a:gd name="T43" fmla="*/ 62 h 277"/>
                <a:gd name="T44" fmla="*/ 120 w 248"/>
                <a:gd name="T45" fmla="*/ 52 h 277"/>
                <a:gd name="T46" fmla="*/ 121 w 248"/>
                <a:gd name="T47" fmla="*/ 38 h 277"/>
                <a:gd name="T48" fmla="*/ 121 w 248"/>
                <a:gd name="T49" fmla="*/ 34 h 277"/>
                <a:gd name="T50" fmla="*/ 122 w 248"/>
                <a:gd name="T51" fmla="*/ 32 h 277"/>
                <a:gd name="T52" fmla="*/ 123 w 248"/>
                <a:gd name="T53" fmla="*/ 30 h 277"/>
                <a:gd name="T54" fmla="*/ 124 w 248"/>
                <a:gd name="T55" fmla="*/ 29 h 277"/>
                <a:gd name="T56" fmla="*/ 123 w 248"/>
                <a:gd name="T57" fmla="*/ 28 h 277"/>
                <a:gd name="T58" fmla="*/ 120 w 248"/>
                <a:gd name="T59" fmla="*/ 26 h 277"/>
                <a:gd name="T60" fmla="*/ 115 w 248"/>
                <a:gd name="T61" fmla="*/ 24 h 277"/>
                <a:gd name="T62" fmla="*/ 107 w 248"/>
                <a:gd name="T63" fmla="*/ 21 h 277"/>
                <a:gd name="T64" fmla="*/ 99 w 248"/>
                <a:gd name="T65" fmla="*/ 17 h 277"/>
                <a:gd name="T66" fmla="*/ 91 w 248"/>
                <a:gd name="T67" fmla="*/ 14 h 277"/>
                <a:gd name="T68" fmla="*/ 87 w 248"/>
                <a:gd name="T69" fmla="*/ 11 h 277"/>
                <a:gd name="T70" fmla="*/ 76 w 248"/>
                <a:gd name="T71" fmla="*/ 7 h 277"/>
                <a:gd name="T72" fmla="*/ 62 w 248"/>
                <a:gd name="T73" fmla="*/ 3 h 277"/>
                <a:gd name="T74" fmla="*/ 52 w 248"/>
                <a:gd name="T75" fmla="*/ 0 h 277"/>
                <a:gd name="T76" fmla="*/ 48 w 248"/>
                <a:gd name="T77" fmla="*/ 1 h 277"/>
                <a:gd name="T78" fmla="*/ 49 w 248"/>
                <a:gd name="T79" fmla="*/ 3 h 277"/>
                <a:gd name="T80" fmla="*/ 49 w 248"/>
                <a:gd name="T81" fmla="*/ 5 h 277"/>
                <a:gd name="T82" fmla="*/ 47 w 248"/>
                <a:gd name="T83" fmla="*/ 7 h 27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48" h="277">
                  <a:moveTo>
                    <a:pt x="93" y="16"/>
                  </a:moveTo>
                  <a:lnTo>
                    <a:pt x="89" y="19"/>
                  </a:lnTo>
                  <a:lnTo>
                    <a:pt x="84" y="22"/>
                  </a:lnTo>
                  <a:lnTo>
                    <a:pt x="81" y="26"/>
                  </a:lnTo>
                  <a:lnTo>
                    <a:pt x="79" y="30"/>
                  </a:lnTo>
                  <a:lnTo>
                    <a:pt x="78" y="35"/>
                  </a:lnTo>
                  <a:lnTo>
                    <a:pt x="76" y="38"/>
                  </a:lnTo>
                  <a:lnTo>
                    <a:pt x="73" y="42"/>
                  </a:lnTo>
                  <a:lnTo>
                    <a:pt x="69" y="44"/>
                  </a:lnTo>
                  <a:lnTo>
                    <a:pt x="67" y="48"/>
                  </a:lnTo>
                  <a:lnTo>
                    <a:pt x="62" y="53"/>
                  </a:lnTo>
                  <a:lnTo>
                    <a:pt x="56" y="61"/>
                  </a:lnTo>
                  <a:lnTo>
                    <a:pt x="49" y="69"/>
                  </a:lnTo>
                  <a:lnTo>
                    <a:pt x="43" y="79"/>
                  </a:lnTo>
                  <a:lnTo>
                    <a:pt x="36" y="88"/>
                  </a:lnTo>
                  <a:lnTo>
                    <a:pt x="30" y="95"/>
                  </a:lnTo>
                  <a:lnTo>
                    <a:pt x="26" y="100"/>
                  </a:lnTo>
                  <a:lnTo>
                    <a:pt x="18" y="112"/>
                  </a:lnTo>
                  <a:lnTo>
                    <a:pt x="10" y="127"/>
                  </a:lnTo>
                  <a:lnTo>
                    <a:pt x="3" y="145"/>
                  </a:lnTo>
                  <a:lnTo>
                    <a:pt x="0" y="166"/>
                  </a:lnTo>
                  <a:lnTo>
                    <a:pt x="1" y="187"/>
                  </a:lnTo>
                  <a:lnTo>
                    <a:pt x="6" y="205"/>
                  </a:lnTo>
                  <a:lnTo>
                    <a:pt x="13" y="219"/>
                  </a:lnTo>
                  <a:lnTo>
                    <a:pt x="22" y="232"/>
                  </a:lnTo>
                  <a:lnTo>
                    <a:pt x="33" y="242"/>
                  </a:lnTo>
                  <a:lnTo>
                    <a:pt x="47" y="252"/>
                  </a:lnTo>
                  <a:lnTo>
                    <a:pt x="62" y="263"/>
                  </a:lnTo>
                  <a:lnTo>
                    <a:pt x="78" y="273"/>
                  </a:lnTo>
                  <a:lnTo>
                    <a:pt x="85" y="275"/>
                  </a:lnTo>
                  <a:lnTo>
                    <a:pt x="97" y="277"/>
                  </a:lnTo>
                  <a:lnTo>
                    <a:pt x="112" y="275"/>
                  </a:lnTo>
                  <a:lnTo>
                    <a:pt x="129" y="273"/>
                  </a:lnTo>
                  <a:lnTo>
                    <a:pt x="145" y="270"/>
                  </a:lnTo>
                  <a:lnTo>
                    <a:pt x="160" y="263"/>
                  </a:lnTo>
                  <a:lnTo>
                    <a:pt x="173" y="254"/>
                  </a:lnTo>
                  <a:lnTo>
                    <a:pt x="181" y="242"/>
                  </a:lnTo>
                  <a:lnTo>
                    <a:pt x="187" y="227"/>
                  </a:lnTo>
                  <a:lnTo>
                    <a:pt x="193" y="210"/>
                  </a:lnTo>
                  <a:lnTo>
                    <a:pt x="202" y="190"/>
                  </a:lnTo>
                  <a:lnTo>
                    <a:pt x="210" y="172"/>
                  </a:lnTo>
                  <a:lnTo>
                    <a:pt x="218" y="153"/>
                  </a:lnTo>
                  <a:lnTo>
                    <a:pt x="225" y="137"/>
                  </a:lnTo>
                  <a:lnTo>
                    <a:pt x="230" y="125"/>
                  </a:lnTo>
                  <a:lnTo>
                    <a:pt x="235" y="117"/>
                  </a:lnTo>
                  <a:lnTo>
                    <a:pt x="240" y="104"/>
                  </a:lnTo>
                  <a:lnTo>
                    <a:pt x="242" y="90"/>
                  </a:lnTo>
                  <a:lnTo>
                    <a:pt x="242" y="77"/>
                  </a:lnTo>
                  <a:lnTo>
                    <a:pt x="242" y="71"/>
                  </a:lnTo>
                  <a:lnTo>
                    <a:pt x="242" y="68"/>
                  </a:lnTo>
                  <a:lnTo>
                    <a:pt x="243" y="65"/>
                  </a:lnTo>
                  <a:lnTo>
                    <a:pt x="244" y="64"/>
                  </a:lnTo>
                  <a:lnTo>
                    <a:pt x="244" y="62"/>
                  </a:lnTo>
                  <a:lnTo>
                    <a:pt x="246" y="61"/>
                  </a:lnTo>
                  <a:lnTo>
                    <a:pt x="248" y="60"/>
                  </a:lnTo>
                  <a:lnTo>
                    <a:pt x="248" y="59"/>
                  </a:lnTo>
                  <a:lnTo>
                    <a:pt x="248" y="58"/>
                  </a:lnTo>
                  <a:lnTo>
                    <a:pt x="246" y="57"/>
                  </a:lnTo>
                  <a:lnTo>
                    <a:pt x="244" y="54"/>
                  </a:lnTo>
                  <a:lnTo>
                    <a:pt x="240" y="52"/>
                  </a:lnTo>
                  <a:lnTo>
                    <a:pt x="234" y="50"/>
                  </a:lnTo>
                  <a:lnTo>
                    <a:pt x="229" y="49"/>
                  </a:lnTo>
                  <a:lnTo>
                    <a:pt x="222" y="45"/>
                  </a:lnTo>
                  <a:lnTo>
                    <a:pt x="214" y="42"/>
                  </a:lnTo>
                  <a:lnTo>
                    <a:pt x="206" y="38"/>
                  </a:lnTo>
                  <a:lnTo>
                    <a:pt x="197" y="34"/>
                  </a:lnTo>
                  <a:lnTo>
                    <a:pt x="189" y="30"/>
                  </a:lnTo>
                  <a:lnTo>
                    <a:pt x="182" y="28"/>
                  </a:lnTo>
                  <a:lnTo>
                    <a:pt x="178" y="26"/>
                  </a:lnTo>
                  <a:lnTo>
                    <a:pt x="174" y="23"/>
                  </a:lnTo>
                  <a:lnTo>
                    <a:pt x="164" y="20"/>
                  </a:lnTo>
                  <a:lnTo>
                    <a:pt x="152" y="15"/>
                  </a:lnTo>
                  <a:lnTo>
                    <a:pt x="138" y="11"/>
                  </a:lnTo>
                  <a:lnTo>
                    <a:pt x="124" y="6"/>
                  </a:lnTo>
                  <a:lnTo>
                    <a:pt x="113" y="3"/>
                  </a:lnTo>
                  <a:lnTo>
                    <a:pt x="104" y="0"/>
                  </a:lnTo>
                  <a:lnTo>
                    <a:pt x="99" y="0"/>
                  </a:lnTo>
                  <a:lnTo>
                    <a:pt x="96" y="3"/>
                  </a:lnTo>
                  <a:lnTo>
                    <a:pt x="96" y="4"/>
                  </a:lnTo>
                  <a:lnTo>
                    <a:pt x="97" y="6"/>
                  </a:lnTo>
                  <a:lnTo>
                    <a:pt x="98" y="7"/>
                  </a:lnTo>
                  <a:lnTo>
                    <a:pt x="97" y="10"/>
                  </a:lnTo>
                  <a:lnTo>
                    <a:pt x="96" y="12"/>
                  </a:lnTo>
                  <a:lnTo>
                    <a:pt x="94" y="14"/>
                  </a:lnTo>
                  <a:lnTo>
                    <a:pt x="93" y="16"/>
                  </a:lnTo>
                  <a:close/>
                </a:path>
              </a:pathLst>
            </a:custGeom>
            <a:solidFill>
              <a:srgbClr val="00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92" name="Freeform 92"/>
            <p:cNvSpPr>
              <a:spLocks/>
            </p:cNvSpPr>
            <p:nvPr/>
          </p:nvSpPr>
          <p:spPr bwMode="auto">
            <a:xfrm>
              <a:off x="903" y="2460"/>
              <a:ext cx="120" cy="201"/>
            </a:xfrm>
            <a:custGeom>
              <a:avLst/>
              <a:gdLst>
                <a:gd name="T0" fmla="*/ 11 w 239"/>
                <a:gd name="T1" fmla="*/ 171 h 402"/>
                <a:gd name="T2" fmla="*/ 21 w 239"/>
                <a:gd name="T3" fmla="*/ 174 h 402"/>
                <a:gd name="T4" fmla="*/ 35 w 239"/>
                <a:gd name="T5" fmla="*/ 179 h 402"/>
                <a:gd name="T6" fmla="*/ 46 w 239"/>
                <a:gd name="T7" fmla="*/ 183 h 402"/>
                <a:gd name="T8" fmla="*/ 50 w 239"/>
                <a:gd name="T9" fmla="*/ 185 h 402"/>
                <a:gd name="T10" fmla="*/ 58 w 239"/>
                <a:gd name="T11" fmla="*/ 188 h 402"/>
                <a:gd name="T12" fmla="*/ 66 w 239"/>
                <a:gd name="T13" fmla="*/ 192 h 402"/>
                <a:gd name="T14" fmla="*/ 74 w 239"/>
                <a:gd name="T15" fmla="*/ 196 h 402"/>
                <a:gd name="T16" fmla="*/ 79 w 239"/>
                <a:gd name="T17" fmla="*/ 197 h 402"/>
                <a:gd name="T18" fmla="*/ 82 w 239"/>
                <a:gd name="T19" fmla="*/ 200 h 402"/>
                <a:gd name="T20" fmla="*/ 85 w 239"/>
                <a:gd name="T21" fmla="*/ 201 h 402"/>
                <a:gd name="T22" fmla="*/ 89 w 239"/>
                <a:gd name="T23" fmla="*/ 199 h 402"/>
                <a:gd name="T24" fmla="*/ 93 w 239"/>
                <a:gd name="T25" fmla="*/ 188 h 402"/>
                <a:gd name="T26" fmla="*/ 102 w 239"/>
                <a:gd name="T27" fmla="*/ 165 h 402"/>
                <a:gd name="T28" fmla="*/ 108 w 239"/>
                <a:gd name="T29" fmla="*/ 150 h 402"/>
                <a:gd name="T30" fmla="*/ 114 w 239"/>
                <a:gd name="T31" fmla="*/ 130 h 402"/>
                <a:gd name="T32" fmla="*/ 116 w 239"/>
                <a:gd name="T33" fmla="*/ 118 h 402"/>
                <a:gd name="T34" fmla="*/ 119 w 239"/>
                <a:gd name="T35" fmla="*/ 107 h 402"/>
                <a:gd name="T36" fmla="*/ 119 w 239"/>
                <a:gd name="T37" fmla="*/ 97 h 402"/>
                <a:gd name="T38" fmla="*/ 116 w 239"/>
                <a:gd name="T39" fmla="*/ 82 h 402"/>
                <a:gd name="T40" fmla="*/ 117 w 239"/>
                <a:gd name="T41" fmla="*/ 72 h 402"/>
                <a:gd name="T42" fmla="*/ 119 w 239"/>
                <a:gd name="T43" fmla="*/ 61 h 402"/>
                <a:gd name="T44" fmla="*/ 117 w 239"/>
                <a:gd name="T45" fmla="*/ 57 h 402"/>
                <a:gd name="T46" fmla="*/ 113 w 239"/>
                <a:gd name="T47" fmla="*/ 54 h 402"/>
                <a:gd name="T48" fmla="*/ 114 w 239"/>
                <a:gd name="T49" fmla="*/ 52 h 402"/>
                <a:gd name="T50" fmla="*/ 118 w 239"/>
                <a:gd name="T51" fmla="*/ 50 h 402"/>
                <a:gd name="T52" fmla="*/ 118 w 239"/>
                <a:gd name="T53" fmla="*/ 40 h 402"/>
                <a:gd name="T54" fmla="*/ 108 w 239"/>
                <a:gd name="T55" fmla="*/ 23 h 402"/>
                <a:gd name="T56" fmla="*/ 100 w 239"/>
                <a:gd name="T57" fmla="*/ 15 h 402"/>
                <a:gd name="T58" fmla="*/ 95 w 239"/>
                <a:gd name="T59" fmla="*/ 10 h 402"/>
                <a:gd name="T60" fmla="*/ 89 w 239"/>
                <a:gd name="T61" fmla="*/ 5 h 402"/>
                <a:gd name="T62" fmla="*/ 85 w 239"/>
                <a:gd name="T63" fmla="*/ 1 h 402"/>
                <a:gd name="T64" fmla="*/ 82 w 239"/>
                <a:gd name="T65" fmla="*/ 4 h 402"/>
                <a:gd name="T66" fmla="*/ 74 w 239"/>
                <a:gd name="T67" fmla="*/ 18 h 402"/>
                <a:gd name="T68" fmla="*/ 73 w 239"/>
                <a:gd name="T69" fmla="*/ 24 h 402"/>
                <a:gd name="T70" fmla="*/ 72 w 239"/>
                <a:gd name="T71" fmla="*/ 26 h 402"/>
                <a:gd name="T72" fmla="*/ 60 w 239"/>
                <a:gd name="T73" fmla="*/ 33 h 402"/>
                <a:gd name="T74" fmla="*/ 43 w 239"/>
                <a:gd name="T75" fmla="*/ 46 h 402"/>
                <a:gd name="T76" fmla="*/ 30 w 239"/>
                <a:gd name="T77" fmla="*/ 62 h 402"/>
                <a:gd name="T78" fmla="*/ 21 w 239"/>
                <a:gd name="T79" fmla="*/ 81 h 402"/>
                <a:gd name="T80" fmla="*/ 17 w 239"/>
                <a:gd name="T81" fmla="*/ 100 h 402"/>
                <a:gd name="T82" fmla="*/ 12 w 239"/>
                <a:gd name="T83" fmla="*/ 129 h 402"/>
                <a:gd name="T84" fmla="*/ 6 w 239"/>
                <a:gd name="T85" fmla="*/ 144 h 402"/>
                <a:gd name="T86" fmla="*/ 1 w 239"/>
                <a:gd name="T87" fmla="*/ 157 h 402"/>
                <a:gd name="T88" fmla="*/ 1 w 239"/>
                <a:gd name="T89" fmla="*/ 165 h 402"/>
                <a:gd name="T90" fmla="*/ 5 w 239"/>
                <a:gd name="T91" fmla="*/ 170 h 40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239" h="402">
                  <a:moveTo>
                    <a:pt x="17" y="342"/>
                  </a:moveTo>
                  <a:lnTo>
                    <a:pt x="22" y="342"/>
                  </a:lnTo>
                  <a:lnTo>
                    <a:pt x="31" y="345"/>
                  </a:lnTo>
                  <a:lnTo>
                    <a:pt x="42" y="348"/>
                  </a:lnTo>
                  <a:lnTo>
                    <a:pt x="56" y="353"/>
                  </a:lnTo>
                  <a:lnTo>
                    <a:pt x="70" y="357"/>
                  </a:lnTo>
                  <a:lnTo>
                    <a:pt x="82" y="362"/>
                  </a:lnTo>
                  <a:lnTo>
                    <a:pt x="92" y="365"/>
                  </a:lnTo>
                  <a:lnTo>
                    <a:pt x="96" y="368"/>
                  </a:lnTo>
                  <a:lnTo>
                    <a:pt x="100" y="370"/>
                  </a:lnTo>
                  <a:lnTo>
                    <a:pt x="107" y="372"/>
                  </a:lnTo>
                  <a:lnTo>
                    <a:pt x="115" y="376"/>
                  </a:lnTo>
                  <a:lnTo>
                    <a:pt x="124" y="380"/>
                  </a:lnTo>
                  <a:lnTo>
                    <a:pt x="132" y="384"/>
                  </a:lnTo>
                  <a:lnTo>
                    <a:pt x="140" y="387"/>
                  </a:lnTo>
                  <a:lnTo>
                    <a:pt x="147" y="391"/>
                  </a:lnTo>
                  <a:lnTo>
                    <a:pt x="152" y="392"/>
                  </a:lnTo>
                  <a:lnTo>
                    <a:pt x="158" y="394"/>
                  </a:lnTo>
                  <a:lnTo>
                    <a:pt x="162" y="396"/>
                  </a:lnTo>
                  <a:lnTo>
                    <a:pt x="164" y="399"/>
                  </a:lnTo>
                  <a:lnTo>
                    <a:pt x="166" y="400"/>
                  </a:lnTo>
                  <a:lnTo>
                    <a:pt x="170" y="402"/>
                  </a:lnTo>
                  <a:lnTo>
                    <a:pt x="174" y="401"/>
                  </a:lnTo>
                  <a:lnTo>
                    <a:pt x="177" y="398"/>
                  </a:lnTo>
                  <a:lnTo>
                    <a:pt x="181" y="391"/>
                  </a:lnTo>
                  <a:lnTo>
                    <a:pt x="186" y="376"/>
                  </a:lnTo>
                  <a:lnTo>
                    <a:pt x="194" y="352"/>
                  </a:lnTo>
                  <a:lnTo>
                    <a:pt x="204" y="329"/>
                  </a:lnTo>
                  <a:lnTo>
                    <a:pt x="211" y="312"/>
                  </a:lnTo>
                  <a:lnTo>
                    <a:pt x="216" y="300"/>
                  </a:lnTo>
                  <a:lnTo>
                    <a:pt x="222" y="279"/>
                  </a:lnTo>
                  <a:lnTo>
                    <a:pt x="227" y="259"/>
                  </a:lnTo>
                  <a:lnTo>
                    <a:pt x="229" y="247"/>
                  </a:lnTo>
                  <a:lnTo>
                    <a:pt x="231" y="236"/>
                  </a:lnTo>
                  <a:lnTo>
                    <a:pt x="235" y="225"/>
                  </a:lnTo>
                  <a:lnTo>
                    <a:pt x="238" y="213"/>
                  </a:lnTo>
                  <a:lnTo>
                    <a:pt x="239" y="204"/>
                  </a:lnTo>
                  <a:lnTo>
                    <a:pt x="237" y="193"/>
                  </a:lnTo>
                  <a:lnTo>
                    <a:pt x="235" y="178"/>
                  </a:lnTo>
                  <a:lnTo>
                    <a:pt x="232" y="164"/>
                  </a:lnTo>
                  <a:lnTo>
                    <a:pt x="232" y="154"/>
                  </a:lnTo>
                  <a:lnTo>
                    <a:pt x="234" y="144"/>
                  </a:lnTo>
                  <a:lnTo>
                    <a:pt x="236" y="132"/>
                  </a:lnTo>
                  <a:lnTo>
                    <a:pt x="238" y="122"/>
                  </a:lnTo>
                  <a:lnTo>
                    <a:pt x="239" y="118"/>
                  </a:lnTo>
                  <a:lnTo>
                    <a:pt x="234" y="114"/>
                  </a:lnTo>
                  <a:lnTo>
                    <a:pt x="229" y="111"/>
                  </a:lnTo>
                  <a:lnTo>
                    <a:pt x="226" y="108"/>
                  </a:lnTo>
                  <a:lnTo>
                    <a:pt x="224" y="105"/>
                  </a:lnTo>
                  <a:lnTo>
                    <a:pt x="227" y="103"/>
                  </a:lnTo>
                  <a:lnTo>
                    <a:pt x="231" y="101"/>
                  </a:lnTo>
                  <a:lnTo>
                    <a:pt x="236" y="99"/>
                  </a:lnTo>
                  <a:lnTo>
                    <a:pt x="238" y="98"/>
                  </a:lnTo>
                  <a:lnTo>
                    <a:pt x="235" y="79"/>
                  </a:lnTo>
                  <a:lnTo>
                    <a:pt x="226" y="60"/>
                  </a:lnTo>
                  <a:lnTo>
                    <a:pt x="215" y="45"/>
                  </a:lnTo>
                  <a:lnTo>
                    <a:pt x="205" y="35"/>
                  </a:lnTo>
                  <a:lnTo>
                    <a:pt x="200" y="30"/>
                  </a:lnTo>
                  <a:lnTo>
                    <a:pt x="194" y="25"/>
                  </a:lnTo>
                  <a:lnTo>
                    <a:pt x="189" y="19"/>
                  </a:lnTo>
                  <a:lnTo>
                    <a:pt x="183" y="13"/>
                  </a:lnTo>
                  <a:lnTo>
                    <a:pt x="177" y="9"/>
                  </a:lnTo>
                  <a:lnTo>
                    <a:pt x="173" y="4"/>
                  </a:lnTo>
                  <a:lnTo>
                    <a:pt x="169" y="2"/>
                  </a:lnTo>
                  <a:lnTo>
                    <a:pt x="168" y="0"/>
                  </a:lnTo>
                  <a:lnTo>
                    <a:pt x="163" y="7"/>
                  </a:lnTo>
                  <a:lnTo>
                    <a:pt x="155" y="22"/>
                  </a:lnTo>
                  <a:lnTo>
                    <a:pt x="147" y="36"/>
                  </a:lnTo>
                  <a:lnTo>
                    <a:pt x="145" y="44"/>
                  </a:lnTo>
                  <a:lnTo>
                    <a:pt x="145" y="47"/>
                  </a:lnTo>
                  <a:lnTo>
                    <a:pt x="145" y="49"/>
                  </a:lnTo>
                  <a:lnTo>
                    <a:pt x="143" y="52"/>
                  </a:lnTo>
                  <a:lnTo>
                    <a:pt x="138" y="56"/>
                  </a:lnTo>
                  <a:lnTo>
                    <a:pt x="120" y="66"/>
                  </a:lnTo>
                  <a:lnTo>
                    <a:pt x="102" y="78"/>
                  </a:lnTo>
                  <a:lnTo>
                    <a:pt x="86" y="91"/>
                  </a:lnTo>
                  <a:lnTo>
                    <a:pt x="72" y="106"/>
                  </a:lnTo>
                  <a:lnTo>
                    <a:pt x="60" y="124"/>
                  </a:lnTo>
                  <a:lnTo>
                    <a:pt x="50" y="142"/>
                  </a:lnTo>
                  <a:lnTo>
                    <a:pt x="42" y="162"/>
                  </a:lnTo>
                  <a:lnTo>
                    <a:pt x="37" y="182"/>
                  </a:lnTo>
                  <a:lnTo>
                    <a:pt x="34" y="200"/>
                  </a:lnTo>
                  <a:lnTo>
                    <a:pt x="29" y="228"/>
                  </a:lnTo>
                  <a:lnTo>
                    <a:pt x="23" y="257"/>
                  </a:lnTo>
                  <a:lnTo>
                    <a:pt x="17" y="276"/>
                  </a:lnTo>
                  <a:lnTo>
                    <a:pt x="11" y="287"/>
                  </a:lnTo>
                  <a:lnTo>
                    <a:pt x="5" y="301"/>
                  </a:lnTo>
                  <a:lnTo>
                    <a:pt x="1" y="314"/>
                  </a:lnTo>
                  <a:lnTo>
                    <a:pt x="0" y="323"/>
                  </a:lnTo>
                  <a:lnTo>
                    <a:pt x="1" y="329"/>
                  </a:lnTo>
                  <a:lnTo>
                    <a:pt x="4" y="334"/>
                  </a:lnTo>
                  <a:lnTo>
                    <a:pt x="10" y="339"/>
                  </a:lnTo>
                  <a:lnTo>
                    <a:pt x="17" y="342"/>
                  </a:lnTo>
                  <a:close/>
                </a:path>
              </a:pathLst>
            </a:custGeom>
            <a:solidFill>
              <a:srgbClr val="FFDD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93" name="Freeform 93"/>
            <p:cNvSpPr>
              <a:spLocks/>
            </p:cNvSpPr>
            <p:nvPr/>
          </p:nvSpPr>
          <p:spPr bwMode="auto">
            <a:xfrm>
              <a:off x="909" y="2634"/>
              <a:ext cx="32" cy="15"/>
            </a:xfrm>
            <a:custGeom>
              <a:avLst/>
              <a:gdLst>
                <a:gd name="T0" fmla="*/ 0 w 65"/>
                <a:gd name="T1" fmla="*/ 5 h 30"/>
                <a:gd name="T2" fmla="*/ 0 w 65"/>
                <a:gd name="T3" fmla="*/ 4 h 30"/>
                <a:gd name="T4" fmla="*/ 1 w 65"/>
                <a:gd name="T5" fmla="*/ 3 h 30"/>
                <a:gd name="T6" fmla="*/ 2 w 65"/>
                <a:gd name="T7" fmla="*/ 2 h 30"/>
                <a:gd name="T8" fmla="*/ 2 w 65"/>
                <a:gd name="T9" fmla="*/ 0 h 30"/>
                <a:gd name="T10" fmla="*/ 4 w 65"/>
                <a:gd name="T11" fmla="*/ 1 h 30"/>
                <a:gd name="T12" fmla="*/ 7 w 65"/>
                <a:gd name="T13" fmla="*/ 2 h 30"/>
                <a:gd name="T14" fmla="*/ 11 w 65"/>
                <a:gd name="T15" fmla="*/ 2 h 30"/>
                <a:gd name="T16" fmla="*/ 15 w 65"/>
                <a:gd name="T17" fmla="*/ 3 h 30"/>
                <a:gd name="T18" fmla="*/ 19 w 65"/>
                <a:gd name="T19" fmla="*/ 4 h 30"/>
                <a:gd name="T20" fmla="*/ 23 w 65"/>
                <a:gd name="T21" fmla="*/ 6 h 30"/>
                <a:gd name="T22" fmla="*/ 28 w 65"/>
                <a:gd name="T23" fmla="*/ 8 h 30"/>
                <a:gd name="T24" fmla="*/ 32 w 65"/>
                <a:gd name="T25" fmla="*/ 10 h 30"/>
                <a:gd name="T26" fmla="*/ 30 w 65"/>
                <a:gd name="T27" fmla="*/ 15 h 30"/>
                <a:gd name="T28" fmla="*/ 27 w 65"/>
                <a:gd name="T29" fmla="*/ 14 h 30"/>
                <a:gd name="T30" fmla="*/ 23 w 65"/>
                <a:gd name="T31" fmla="*/ 12 h 30"/>
                <a:gd name="T32" fmla="*/ 19 w 65"/>
                <a:gd name="T33" fmla="*/ 11 h 30"/>
                <a:gd name="T34" fmla="*/ 15 w 65"/>
                <a:gd name="T35" fmla="*/ 9 h 30"/>
                <a:gd name="T36" fmla="*/ 11 w 65"/>
                <a:gd name="T37" fmla="*/ 8 h 30"/>
                <a:gd name="T38" fmla="*/ 7 w 65"/>
                <a:gd name="T39" fmla="*/ 7 h 30"/>
                <a:gd name="T40" fmla="*/ 4 w 65"/>
                <a:gd name="T41" fmla="*/ 6 h 30"/>
                <a:gd name="T42" fmla="*/ 0 w 65"/>
                <a:gd name="T43" fmla="*/ 5 h 3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65" h="30">
                  <a:moveTo>
                    <a:pt x="0" y="9"/>
                  </a:moveTo>
                  <a:lnTo>
                    <a:pt x="1" y="7"/>
                  </a:lnTo>
                  <a:lnTo>
                    <a:pt x="3" y="5"/>
                  </a:lnTo>
                  <a:lnTo>
                    <a:pt x="4" y="3"/>
                  </a:lnTo>
                  <a:lnTo>
                    <a:pt x="5" y="0"/>
                  </a:lnTo>
                  <a:lnTo>
                    <a:pt x="9" y="1"/>
                  </a:lnTo>
                  <a:lnTo>
                    <a:pt x="15" y="3"/>
                  </a:lnTo>
                  <a:lnTo>
                    <a:pt x="22" y="4"/>
                  </a:lnTo>
                  <a:lnTo>
                    <a:pt x="30" y="6"/>
                  </a:lnTo>
                  <a:lnTo>
                    <a:pt x="38" y="8"/>
                  </a:lnTo>
                  <a:lnTo>
                    <a:pt x="47" y="12"/>
                  </a:lnTo>
                  <a:lnTo>
                    <a:pt x="57" y="15"/>
                  </a:lnTo>
                  <a:lnTo>
                    <a:pt x="65" y="20"/>
                  </a:lnTo>
                  <a:lnTo>
                    <a:pt x="61" y="30"/>
                  </a:lnTo>
                  <a:lnTo>
                    <a:pt x="54" y="27"/>
                  </a:lnTo>
                  <a:lnTo>
                    <a:pt x="47" y="24"/>
                  </a:lnTo>
                  <a:lnTo>
                    <a:pt x="39" y="21"/>
                  </a:lnTo>
                  <a:lnTo>
                    <a:pt x="31" y="18"/>
                  </a:lnTo>
                  <a:lnTo>
                    <a:pt x="23" y="15"/>
                  </a:lnTo>
                  <a:lnTo>
                    <a:pt x="15" y="13"/>
                  </a:lnTo>
                  <a:lnTo>
                    <a:pt x="8" y="11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4C16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94" name="Freeform 94"/>
            <p:cNvSpPr>
              <a:spLocks/>
            </p:cNvSpPr>
            <p:nvPr/>
          </p:nvSpPr>
          <p:spPr bwMode="auto">
            <a:xfrm>
              <a:off x="971" y="2658"/>
              <a:ext cx="14" cy="8"/>
            </a:xfrm>
            <a:custGeom>
              <a:avLst/>
              <a:gdLst>
                <a:gd name="T0" fmla="*/ 13 w 26"/>
                <a:gd name="T1" fmla="*/ 8 h 17"/>
                <a:gd name="T2" fmla="*/ 13 w 26"/>
                <a:gd name="T3" fmla="*/ 7 h 17"/>
                <a:gd name="T4" fmla="*/ 13 w 26"/>
                <a:gd name="T5" fmla="*/ 5 h 17"/>
                <a:gd name="T6" fmla="*/ 14 w 26"/>
                <a:gd name="T7" fmla="*/ 5 h 17"/>
                <a:gd name="T8" fmla="*/ 14 w 26"/>
                <a:gd name="T9" fmla="*/ 4 h 17"/>
                <a:gd name="T10" fmla="*/ 10 w 26"/>
                <a:gd name="T11" fmla="*/ 3 h 17"/>
                <a:gd name="T12" fmla="*/ 6 w 26"/>
                <a:gd name="T13" fmla="*/ 2 h 17"/>
                <a:gd name="T14" fmla="*/ 3 w 26"/>
                <a:gd name="T15" fmla="*/ 1 h 17"/>
                <a:gd name="T16" fmla="*/ 1 w 26"/>
                <a:gd name="T17" fmla="*/ 0 h 17"/>
                <a:gd name="T18" fmla="*/ 0 w 26"/>
                <a:gd name="T19" fmla="*/ 4 h 17"/>
                <a:gd name="T20" fmla="*/ 2 w 26"/>
                <a:gd name="T21" fmla="*/ 5 h 17"/>
                <a:gd name="T22" fmla="*/ 5 w 26"/>
                <a:gd name="T23" fmla="*/ 6 h 17"/>
                <a:gd name="T24" fmla="*/ 10 w 26"/>
                <a:gd name="T25" fmla="*/ 7 h 17"/>
                <a:gd name="T26" fmla="*/ 13 w 26"/>
                <a:gd name="T27" fmla="*/ 8 h 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6" h="17">
                  <a:moveTo>
                    <a:pt x="24" y="17"/>
                  </a:moveTo>
                  <a:lnTo>
                    <a:pt x="24" y="14"/>
                  </a:lnTo>
                  <a:lnTo>
                    <a:pt x="25" y="11"/>
                  </a:lnTo>
                  <a:lnTo>
                    <a:pt x="26" y="10"/>
                  </a:lnTo>
                  <a:lnTo>
                    <a:pt x="26" y="8"/>
                  </a:lnTo>
                  <a:lnTo>
                    <a:pt x="19" y="6"/>
                  </a:lnTo>
                  <a:lnTo>
                    <a:pt x="12" y="4"/>
                  </a:lnTo>
                  <a:lnTo>
                    <a:pt x="5" y="2"/>
                  </a:lnTo>
                  <a:lnTo>
                    <a:pt x="2" y="0"/>
                  </a:lnTo>
                  <a:lnTo>
                    <a:pt x="0" y="8"/>
                  </a:lnTo>
                  <a:lnTo>
                    <a:pt x="3" y="10"/>
                  </a:lnTo>
                  <a:lnTo>
                    <a:pt x="10" y="12"/>
                  </a:lnTo>
                  <a:lnTo>
                    <a:pt x="18" y="15"/>
                  </a:lnTo>
                  <a:lnTo>
                    <a:pt x="24" y="17"/>
                  </a:lnTo>
                  <a:close/>
                </a:path>
              </a:pathLst>
            </a:custGeom>
            <a:solidFill>
              <a:srgbClr val="4C16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95" name="Freeform 95"/>
            <p:cNvSpPr>
              <a:spLocks/>
            </p:cNvSpPr>
            <p:nvPr/>
          </p:nvSpPr>
          <p:spPr bwMode="auto">
            <a:xfrm>
              <a:off x="945" y="2646"/>
              <a:ext cx="22" cy="14"/>
            </a:xfrm>
            <a:custGeom>
              <a:avLst/>
              <a:gdLst>
                <a:gd name="T0" fmla="*/ 22 w 44"/>
                <a:gd name="T1" fmla="*/ 10 h 28"/>
                <a:gd name="T2" fmla="*/ 20 w 44"/>
                <a:gd name="T3" fmla="*/ 9 h 28"/>
                <a:gd name="T4" fmla="*/ 18 w 44"/>
                <a:gd name="T5" fmla="*/ 8 h 28"/>
                <a:gd name="T6" fmla="*/ 15 w 44"/>
                <a:gd name="T7" fmla="*/ 7 h 28"/>
                <a:gd name="T8" fmla="*/ 12 w 44"/>
                <a:gd name="T9" fmla="*/ 5 h 28"/>
                <a:gd name="T10" fmla="*/ 8 w 44"/>
                <a:gd name="T11" fmla="*/ 3 h 28"/>
                <a:gd name="T12" fmla="*/ 5 w 44"/>
                <a:gd name="T13" fmla="*/ 2 h 28"/>
                <a:gd name="T14" fmla="*/ 3 w 44"/>
                <a:gd name="T15" fmla="*/ 1 h 28"/>
                <a:gd name="T16" fmla="*/ 2 w 44"/>
                <a:gd name="T17" fmla="*/ 0 h 28"/>
                <a:gd name="T18" fmla="*/ 0 w 44"/>
                <a:gd name="T19" fmla="*/ 6 h 28"/>
                <a:gd name="T20" fmla="*/ 2 w 44"/>
                <a:gd name="T21" fmla="*/ 6 h 28"/>
                <a:gd name="T22" fmla="*/ 5 w 44"/>
                <a:gd name="T23" fmla="*/ 7 h 28"/>
                <a:gd name="T24" fmla="*/ 8 w 44"/>
                <a:gd name="T25" fmla="*/ 9 h 28"/>
                <a:gd name="T26" fmla="*/ 11 w 44"/>
                <a:gd name="T27" fmla="*/ 10 h 28"/>
                <a:gd name="T28" fmla="*/ 15 w 44"/>
                <a:gd name="T29" fmla="*/ 12 h 28"/>
                <a:gd name="T30" fmla="*/ 17 w 44"/>
                <a:gd name="T31" fmla="*/ 13 h 28"/>
                <a:gd name="T32" fmla="*/ 19 w 44"/>
                <a:gd name="T33" fmla="*/ 14 h 28"/>
                <a:gd name="T34" fmla="*/ 21 w 44"/>
                <a:gd name="T35" fmla="*/ 14 h 28"/>
                <a:gd name="T36" fmla="*/ 22 w 44"/>
                <a:gd name="T37" fmla="*/ 10 h 2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44" h="28">
                  <a:moveTo>
                    <a:pt x="44" y="19"/>
                  </a:moveTo>
                  <a:lnTo>
                    <a:pt x="40" y="18"/>
                  </a:lnTo>
                  <a:lnTo>
                    <a:pt x="36" y="15"/>
                  </a:lnTo>
                  <a:lnTo>
                    <a:pt x="30" y="13"/>
                  </a:lnTo>
                  <a:lnTo>
                    <a:pt x="23" y="10"/>
                  </a:lnTo>
                  <a:lnTo>
                    <a:pt x="16" y="6"/>
                  </a:lnTo>
                  <a:lnTo>
                    <a:pt x="10" y="4"/>
                  </a:lnTo>
                  <a:lnTo>
                    <a:pt x="6" y="2"/>
                  </a:lnTo>
                  <a:lnTo>
                    <a:pt x="3" y="0"/>
                  </a:lnTo>
                  <a:lnTo>
                    <a:pt x="0" y="11"/>
                  </a:lnTo>
                  <a:lnTo>
                    <a:pt x="4" y="12"/>
                  </a:lnTo>
                  <a:lnTo>
                    <a:pt x="9" y="14"/>
                  </a:lnTo>
                  <a:lnTo>
                    <a:pt x="16" y="18"/>
                  </a:lnTo>
                  <a:lnTo>
                    <a:pt x="22" y="20"/>
                  </a:lnTo>
                  <a:lnTo>
                    <a:pt x="29" y="23"/>
                  </a:lnTo>
                  <a:lnTo>
                    <a:pt x="33" y="26"/>
                  </a:lnTo>
                  <a:lnTo>
                    <a:pt x="38" y="27"/>
                  </a:lnTo>
                  <a:lnTo>
                    <a:pt x="41" y="28"/>
                  </a:lnTo>
                  <a:lnTo>
                    <a:pt x="44" y="19"/>
                  </a:lnTo>
                  <a:close/>
                </a:path>
              </a:pathLst>
            </a:custGeom>
            <a:solidFill>
              <a:srgbClr val="4C16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96" name="Freeform 96"/>
            <p:cNvSpPr>
              <a:spLocks/>
            </p:cNvSpPr>
            <p:nvPr/>
          </p:nvSpPr>
          <p:spPr bwMode="auto">
            <a:xfrm>
              <a:off x="1063" y="2641"/>
              <a:ext cx="74" cy="26"/>
            </a:xfrm>
            <a:custGeom>
              <a:avLst/>
              <a:gdLst>
                <a:gd name="T0" fmla="*/ 0 w 147"/>
                <a:gd name="T1" fmla="*/ 19 h 53"/>
                <a:gd name="T2" fmla="*/ 1 w 147"/>
                <a:gd name="T3" fmla="*/ 21 h 53"/>
                <a:gd name="T4" fmla="*/ 1 w 147"/>
                <a:gd name="T5" fmla="*/ 23 h 53"/>
                <a:gd name="T6" fmla="*/ 3 w 147"/>
                <a:gd name="T7" fmla="*/ 24 h 53"/>
                <a:gd name="T8" fmla="*/ 6 w 147"/>
                <a:gd name="T9" fmla="*/ 25 h 53"/>
                <a:gd name="T10" fmla="*/ 8 w 147"/>
                <a:gd name="T11" fmla="*/ 25 h 53"/>
                <a:gd name="T12" fmla="*/ 11 w 147"/>
                <a:gd name="T13" fmla="*/ 25 h 53"/>
                <a:gd name="T14" fmla="*/ 13 w 147"/>
                <a:gd name="T15" fmla="*/ 26 h 53"/>
                <a:gd name="T16" fmla="*/ 16 w 147"/>
                <a:gd name="T17" fmla="*/ 26 h 53"/>
                <a:gd name="T18" fmla="*/ 19 w 147"/>
                <a:gd name="T19" fmla="*/ 26 h 53"/>
                <a:gd name="T20" fmla="*/ 21 w 147"/>
                <a:gd name="T21" fmla="*/ 26 h 53"/>
                <a:gd name="T22" fmla="*/ 23 w 147"/>
                <a:gd name="T23" fmla="*/ 26 h 53"/>
                <a:gd name="T24" fmla="*/ 24 w 147"/>
                <a:gd name="T25" fmla="*/ 26 h 53"/>
                <a:gd name="T26" fmla="*/ 26 w 147"/>
                <a:gd name="T27" fmla="*/ 25 h 53"/>
                <a:gd name="T28" fmla="*/ 28 w 147"/>
                <a:gd name="T29" fmla="*/ 24 h 53"/>
                <a:gd name="T30" fmla="*/ 31 w 147"/>
                <a:gd name="T31" fmla="*/ 22 h 53"/>
                <a:gd name="T32" fmla="*/ 34 w 147"/>
                <a:gd name="T33" fmla="*/ 20 h 53"/>
                <a:gd name="T34" fmla="*/ 38 w 147"/>
                <a:gd name="T35" fmla="*/ 19 h 53"/>
                <a:gd name="T36" fmla="*/ 41 w 147"/>
                <a:gd name="T37" fmla="*/ 17 h 53"/>
                <a:gd name="T38" fmla="*/ 44 w 147"/>
                <a:gd name="T39" fmla="*/ 16 h 53"/>
                <a:gd name="T40" fmla="*/ 46 w 147"/>
                <a:gd name="T41" fmla="*/ 15 h 53"/>
                <a:gd name="T42" fmla="*/ 49 w 147"/>
                <a:gd name="T43" fmla="*/ 15 h 53"/>
                <a:gd name="T44" fmla="*/ 51 w 147"/>
                <a:gd name="T45" fmla="*/ 15 h 53"/>
                <a:gd name="T46" fmla="*/ 54 w 147"/>
                <a:gd name="T47" fmla="*/ 15 h 53"/>
                <a:gd name="T48" fmla="*/ 56 w 147"/>
                <a:gd name="T49" fmla="*/ 15 h 53"/>
                <a:gd name="T50" fmla="*/ 59 w 147"/>
                <a:gd name="T51" fmla="*/ 15 h 53"/>
                <a:gd name="T52" fmla="*/ 61 w 147"/>
                <a:gd name="T53" fmla="*/ 15 h 53"/>
                <a:gd name="T54" fmla="*/ 64 w 147"/>
                <a:gd name="T55" fmla="*/ 15 h 53"/>
                <a:gd name="T56" fmla="*/ 65 w 147"/>
                <a:gd name="T57" fmla="*/ 15 h 53"/>
                <a:gd name="T58" fmla="*/ 69 w 147"/>
                <a:gd name="T59" fmla="*/ 15 h 53"/>
                <a:gd name="T60" fmla="*/ 71 w 147"/>
                <a:gd name="T61" fmla="*/ 15 h 53"/>
                <a:gd name="T62" fmla="*/ 73 w 147"/>
                <a:gd name="T63" fmla="*/ 15 h 53"/>
                <a:gd name="T64" fmla="*/ 74 w 147"/>
                <a:gd name="T65" fmla="*/ 14 h 53"/>
                <a:gd name="T66" fmla="*/ 73 w 147"/>
                <a:gd name="T67" fmla="*/ 11 h 53"/>
                <a:gd name="T68" fmla="*/ 70 w 147"/>
                <a:gd name="T69" fmla="*/ 10 h 53"/>
                <a:gd name="T70" fmla="*/ 66 w 147"/>
                <a:gd name="T71" fmla="*/ 7 h 53"/>
                <a:gd name="T72" fmla="*/ 63 w 147"/>
                <a:gd name="T73" fmla="*/ 6 h 53"/>
                <a:gd name="T74" fmla="*/ 59 w 147"/>
                <a:gd name="T75" fmla="*/ 4 h 53"/>
                <a:gd name="T76" fmla="*/ 55 w 147"/>
                <a:gd name="T77" fmla="*/ 4 h 53"/>
                <a:gd name="T78" fmla="*/ 53 w 147"/>
                <a:gd name="T79" fmla="*/ 3 h 53"/>
                <a:gd name="T80" fmla="*/ 50 w 147"/>
                <a:gd name="T81" fmla="*/ 3 h 53"/>
                <a:gd name="T82" fmla="*/ 47 w 147"/>
                <a:gd name="T83" fmla="*/ 2 h 53"/>
                <a:gd name="T84" fmla="*/ 43 w 147"/>
                <a:gd name="T85" fmla="*/ 1 h 53"/>
                <a:gd name="T86" fmla="*/ 40 w 147"/>
                <a:gd name="T87" fmla="*/ 0 h 53"/>
                <a:gd name="T88" fmla="*/ 38 w 147"/>
                <a:gd name="T89" fmla="*/ 0 h 53"/>
                <a:gd name="T90" fmla="*/ 36 w 147"/>
                <a:gd name="T91" fmla="*/ 0 h 53"/>
                <a:gd name="T92" fmla="*/ 34 w 147"/>
                <a:gd name="T93" fmla="*/ 2 h 53"/>
                <a:gd name="T94" fmla="*/ 32 w 147"/>
                <a:gd name="T95" fmla="*/ 3 h 53"/>
                <a:gd name="T96" fmla="*/ 28 w 147"/>
                <a:gd name="T97" fmla="*/ 4 h 53"/>
                <a:gd name="T98" fmla="*/ 26 w 147"/>
                <a:gd name="T99" fmla="*/ 6 h 53"/>
                <a:gd name="T100" fmla="*/ 22 w 147"/>
                <a:gd name="T101" fmla="*/ 8 h 53"/>
                <a:gd name="T102" fmla="*/ 20 w 147"/>
                <a:gd name="T103" fmla="*/ 9 h 53"/>
                <a:gd name="T104" fmla="*/ 18 w 147"/>
                <a:gd name="T105" fmla="*/ 10 h 53"/>
                <a:gd name="T106" fmla="*/ 16 w 147"/>
                <a:gd name="T107" fmla="*/ 10 h 53"/>
                <a:gd name="T108" fmla="*/ 14 w 147"/>
                <a:gd name="T109" fmla="*/ 11 h 53"/>
                <a:gd name="T110" fmla="*/ 11 w 147"/>
                <a:gd name="T111" fmla="*/ 11 h 53"/>
                <a:gd name="T112" fmla="*/ 8 w 147"/>
                <a:gd name="T113" fmla="*/ 12 h 53"/>
                <a:gd name="T114" fmla="*/ 5 w 147"/>
                <a:gd name="T115" fmla="*/ 13 h 53"/>
                <a:gd name="T116" fmla="*/ 2 w 147"/>
                <a:gd name="T117" fmla="*/ 15 h 53"/>
                <a:gd name="T118" fmla="*/ 1 w 147"/>
                <a:gd name="T119" fmla="*/ 16 h 53"/>
                <a:gd name="T120" fmla="*/ 0 w 147"/>
                <a:gd name="T121" fmla="*/ 19 h 5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47" h="53">
                  <a:moveTo>
                    <a:pt x="0" y="38"/>
                  </a:moveTo>
                  <a:lnTo>
                    <a:pt x="1" y="43"/>
                  </a:lnTo>
                  <a:lnTo>
                    <a:pt x="2" y="46"/>
                  </a:lnTo>
                  <a:lnTo>
                    <a:pt x="6" y="48"/>
                  </a:lnTo>
                  <a:lnTo>
                    <a:pt x="11" y="50"/>
                  </a:lnTo>
                  <a:lnTo>
                    <a:pt x="15" y="50"/>
                  </a:lnTo>
                  <a:lnTo>
                    <a:pt x="21" y="51"/>
                  </a:lnTo>
                  <a:lnTo>
                    <a:pt x="25" y="52"/>
                  </a:lnTo>
                  <a:lnTo>
                    <a:pt x="32" y="52"/>
                  </a:lnTo>
                  <a:lnTo>
                    <a:pt x="37" y="53"/>
                  </a:lnTo>
                  <a:lnTo>
                    <a:pt x="42" y="53"/>
                  </a:lnTo>
                  <a:lnTo>
                    <a:pt x="46" y="53"/>
                  </a:lnTo>
                  <a:lnTo>
                    <a:pt x="48" y="53"/>
                  </a:lnTo>
                  <a:lnTo>
                    <a:pt x="51" y="51"/>
                  </a:lnTo>
                  <a:lnTo>
                    <a:pt x="55" y="48"/>
                  </a:lnTo>
                  <a:lnTo>
                    <a:pt x="61" y="45"/>
                  </a:lnTo>
                  <a:lnTo>
                    <a:pt x="68" y="41"/>
                  </a:lnTo>
                  <a:lnTo>
                    <a:pt x="75" y="38"/>
                  </a:lnTo>
                  <a:lnTo>
                    <a:pt x="82" y="35"/>
                  </a:lnTo>
                  <a:lnTo>
                    <a:pt x="87" y="32"/>
                  </a:lnTo>
                  <a:lnTo>
                    <a:pt x="92" y="31"/>
                  </a:lnTo>
                  <a:lnTo>
                    <a:pt x="97" y="31"/>
                  </a:lnTo>
                  <a:lnTo>
                    <a:pt x="101" y="30"/>
                  </a:lnTo>
                  <a:lnTo>
                    <a:pt x="107" y="30"/>
                  </a:lnTo>
                  <a:lnTo>
                    <a:pt x="112" y="30"/>
                  </a:lnTo>
                  <a:lnTo>
                    <a:pt x="117" y="30"/>
                  </a:lnTo>
                  <a:lnTo>
                    <a:pt x="122" y="30"/>
                  </a:lnTo>
                  <a:lnTo>
                    <a:pt x="127" y="30"/>
                  </a:lnTo>
                  <a:lnTo>
                    <a:pt x="130" y="30"/>
                  </a:lnTo>
                  <a:lnTo>
                    <a:pt x="137" y="31"/>
                  </a:lnTo>
                  <a:lnTo>
                    <a:pt x="142" y="31"/>
                  </a:lnTo>
                  <a:lnTo>
                    <a:pt x="145" y="30"/>
                  </a:lnTo>
                  <a:lnTo>
                    <a:pt x="147" y="28"/>
                  </a:lnTo>
                  <a:lnTo>
                    <a:pt x="145" y="23"/>
                  </a:lnTo>
                  <a:lnTo>
                    <a:pt x="140" y="20"/>
                  </a:lnTo>
                  <a:lnTo>
                    <a:pt x="132" y="15"/>
                  </a:lnTo>
                  <a:lnTo>
                    <a:pt x="125" y="12"/>
                  </a:lnTo>
                  <a:lnTo>
                    <a:pt x="118" y="9"/>
                  </a:lnTo>
                  <a:lnTo>
                    <a:pt x="110" y="8"/>
                  </a:lnTo>
                  <a:lnTo>
                    <a:pt x="105" y="7"/>
                  </a:lnTo>
                  <a:lnTo>
                    <a:pt x="99" y="6"/>
                  </a:lnTo>
                  <a:lnTo>
                    <a:pt x="93" y="5"/>
                  </a:lnTo>
                  <a:lnTo>
                    <a:pt x="86" y="2"/>
                  </a:lnTo>
                  <a:lnTo>
                    <a:pt x="79" y="1"/>
                  </a:lnTo>
                  <a:lnTo>
                    <a:pt x="75" y="0"/>
                  </a:lnTo>
                  <a:lnTo>
                    <a:pt x="72" y="1"/>
                  </a:lnTo>
                  <a:lnTo>
                    <a:pt x="68" y="4"/>
                  </a:lnTo>
                  <a:lnTo>
                    <a:pt x="63" y="6"/>
                  </a:lnTo>
                  <a:lnTo>
                    <a:pt x="56" y="9"/>
                  </a:lnTo>
                  <a:lnTo>
                    <a:pt x="51" y="13"/>
                  </a:lnTo>
                  <a:lnTo>
                    <a:pt x="44" y="16"/>
                  </a:lnTo>
                  <a:lnTo>
                    <a:pt x="39" y="18"/>
                  </a:lnTo>
                  <a:lnTo>
                    <a:pt x="36" y="20"/>
                  </a:lnTo>
                  <a:lnTo>
                    <a:pt x="32" y="21"/>
                  </a:lnTo>
                  <a:lnTo>
                    <a:pt x="27" y="22"/>
                  </a:lnTo>
                  <a:lnTo>
                    <a:pt x="22" y="23"/>
                  </a:lnTo>
                  <a:lnTo>
                    <a:pt x="16" y="24"/>
                  </a:lnTo>
                  <a:lnTo>
                    <a:pt x="10" y="27"/>
                  </a:lnTo>
                  <a:lnTo>
                    <a:pt x="4" y="30"/>
                  </a:lnTo>
                  <a:lnTo>
                    <a:pt x="1" y="33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8447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97" name="Freeform 97"/>
            <p:cNvSpPr>
              <a:spLocks/>
            </p:cNvSpPr>
            <p:nvPr/>
          </p:nvSpPr>
          <p:spPr bwMode="auto">
            <a:xfrm>
              <a:off x="1065" y="2655"/>
              <a:ext cx="10" cy="10"/>
            </a:xfrm>
            <a:custGeom>
              <a:avLst/>
              <a:gdLst>
                <a:gd name="T0" fmla="*/ 10 w 20"/>
                <a:gd name="T1" fmla="*/ 5 h 19"/>
                <a:gd name="T2" fmla="*/ 10 w 20"/>
                <a:gd name="T3" fmla="*/ 4 h 19"/>
                <a:gd name="T4" fmla="*/ 9 w 20"/>
                <a:gd name="T5" fmla="*/ 2 h 19"/>
                <a:gd name="T6" fmla="*/ 7 w 20"/>
                <a:gd name="T7" fmla="*/ 1 h 19"/>
                <a:gd name="T8" fmla="*/ 6 w 20"/>
                <a:gd name="T9" fmla="*/ 0 h 19"/>
                <a:gd name="T10" fmla="*/ 4 w 20"/>
                <a:gd name="T11" fmla="*/ 1 h 19"/>
                <a:gd name="T12" fmla="*/ 2 w 20"/>
                <a:gd name="T13" fmla="*/ 1 h 19"/>
                <a:gd name="T14" fmla="*/ 1 w 20"/>
                <a:gd name="T15" fmla="*/ 3 h 19"/>
                <a:gd name="T16" fmla="*/ 0 w 20"/>
                <a:gd name="T17" fmla="*/ 5 h 19"/>
                <a:gd name="T18" fmla="*/ 1 w 20"/>
                <a:gd name="T19" fmla="*/ 6 h 19"/>
                <a:gd name="T20" fmla="*/ 2 w 20"/>
                <a:gd name="T21" fmla="*/ 8 h 19"/>
                <a:gd name="T22" fmla="*/ 3 w 20"/>
                <a:gd name="T23" fmla="*/ 9 h 19"/>
                <a:gd name="T24" fmla="*/ 5 w 20"/>
                <a:gd name="T25" fmla="*/ 10 h 19"/>
                <a:gd name="T26" fmla="*/ 7 w 20"/>
                <a:gd name="T27" fmla="*/ 9 h 19"/>
                <a:gd name="T28" fmla="*/ 9 w 20"/>
                <a:gd name="T29" fmla="*/ 9 h 19"/>
                <a:gd name="T30" fmla="*/ 10 w 20"/>
                <a:gd name="T31" fmla="*/ 7 h 19"/>
                <a:gd name="T32" fmla="*/ 10 w 20"/>
                <a:gd name="T33" fmla="*/ 5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0" h="19">
                  <a:moveTo>
                    <a:pt x="20" y="10"/>
                  </a:moveTo>
                  <a:lnTo>
                    <a:pt x="19" y="7"/>
                  </a:lnTo>
                  <a:lnTo>
                    <a:pt x="18" y="3"/>
                  </a:lnTo>
                  <a:lnTo>
                    <a:pt x="14" y="1"/>
                  </a:lnTo>
                  <a:lnTo>
                    <a:pt x="11" y="0"/>
                  </a:lnTo>
                  <a:lnTo>
                    <a:pt x="7" y="1"/>
                  </a:lnTo>
                  <a:lnTo>
                    <a:pt x="4" y="2"/>
                  </a:lnTo>
                  <a:lnTo>
                    <a:pt x="2" y="6"/>
                  </a:lnTo>
                  <a:lnTo>
                    <a:pt x="0" y="9"/>
                  </a:lnTo>
                  <a:lnTo>
                    <a:pt x="2" y="12"/>
                  </a:lnTo>
                  <a:lnTo>
                    <a:pt x="3" y="16"/>
                  </a:lnTo>
                  <a:lnTo>
                    <a:pt x="6" y="18"/>
                  </a:lnTo>
                  <a:lnTo>
                    <a:pt x="10" y="19"/>
                  </a:lnTo>
                  <a:lnTo>
                    <a:pt x="13" y="18"/>
                  </a:lnTo>
                  <a:lnTo>
                    <a:pt x="17" y="17"/>
                  </a:lnTo>
                  <a:lnTo>
                    <a:pt x="19" y="14"/>
                  </a:lnTo>
                  <a:lnTo>
                    <a:pt x="20" y="10"/>
                  </a:lnTo>
                  <a:close/>
                </a:path>
              </a:pathLst>
            </a:custGeom>
            <a:solidFill>
              <a:srgbClr val="8447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98" name="Freeform 98"/>
            <p:cNvSpPr>
              <a:spLocks/>
            </p:cNvSpPr>
            <p:nvPr/>
          </p:nvSpPr>
          <p:spPr bwMode="auto">
            <a:xfrm>
              <a:off x="941" y="2500"/>
              <a:ext cx="135" cy="166"/>
            </a:xfrm>
            <a:custGeom>
              <a:avLst/>
              <a:gdLst>
                <a:gd name="T0" fmla="*/ 4 w 269"/>
                <a:gd name="T1" fmla="*/ 139 h 333"/>
                <a:gd name="T2" fmla="*/ 1 w 269"/>
                <a:gd name="T3" fmla="*/ 135 h 333"/>
                <a:gd name="T4" fmla="*/ 1 w 269"/>
                <a:gd name="T5" fmla="*/ 130 h 333"/>
                <a:gd name="T6" fmla="*/ 0 w 269"/>
                <a:gd name="T7" fmla="*/ 121 h 333"/>
                <a:gd name="T8" fmla="*/ 1 w 269"/>
                <a:gd name="T9" fmla="*/ 114 h 333"/>
                <a:gd name="T10" fmla="*/ 2 w 269"/>
                <a:gd name="T11" fmla="*/ 102 h 333"/>
                <a:gd name="T12" fmla="*/ 5 w 269"/>
                <a:gd name="T13" fmla="*/ 86 h 333"/>
                <a:gd name="T14" fmla="*/ 12 w 269"/>
                <a:gd name="T15" fmla="*/ 50 h 333"/>
                <a:gd name="T16" fmla="*/ 15 w 269"/>
                <a:gd name="T17" fmla="*/ 36 h 333"/>
                <a:gd name="T18" fmla="*/ 16 w 269"/>
                <a:gd name="T19" fmla="*/ 23 h 333"/>
                <a:gd name="T20" fmla="*/ 18 w 269"/>
                <a:gd name="T21" fmla="*/ 16 h 333"/>
                <a:gd name="T22" fmla="*/ 21 w 269"/>
                <a:gd name="T23" fmla="*/ 11 h 333"/>
                <a:gd name="T24" fmla="*/ 25 w 269"/>
                <a:gd name="T25" fmla="*/ 6 h 333"/>
                <a:gd name="T26" fmla="*/ 32 w 269"/>
                <a:gd name="T27" fmla="*/ 1 h 333"/>
                <a:gd name="T28" fmla="*/ 40 w 269"/>
                <a:gd name="T29" fmla="*/ 0 h 333"/>
                <a:gd name="T30" fmla="*/ 49 w 269"/>
                <a:gd name="T31" fmla="*/ 1 h 333"/>
                <a:gd name="T32" fmla="*/ 55 w 269"/>
                <a:gd name="T33" fmla="*/ 6 h 333"/>
                <a:gd name="T34" fmla="*/ 60 w 269"/>
                <a:gd name="T35" fmla="*/ 14 h 333"/>
                <a:gd name="T36" fmla="*/ 63 w 269"/>
                <a:gd name="T37" fmla="*/ 29 h 333"/>
                <a:gd name="T38" fmla="*/ 59 w 269"/>
                <a:gd name="T39" fmla="*/ 44 h 333"/>
                <a:gd name="T40" fmla="*/ 53 w 269"/>
                <a:gd name="T41" fmla="*/ 56 h 333"/>
                <a:gd name="T42" fmla="*/ 51 w 269"/>
                <a:gd name="T43" fmla="*/ 77 h 333"/>
                <a:gd name="T44" fmla="*/ 46 w 269"/>
                <a:gd name="T45" fmla="*/ 96 h 333"/>
                <a:gd name="T46" fmla="*/ 41 w 269"/>
                <a:gd name="T47" fmla="*/ 108 h 333"/>
                <a:gd name="T48" fmla="*/ 38 w 269"/>
                <a:gd name="T49" fmla="*/ 114 h 333"/>
                <a:gd name="T50" fmla="*/ 39 w 269"/>
                <a:gd name="T51" fmla="*/ 117 h 333"/>
                <a:gd name="T52" fmla="*/ 43 w 269"/>
                <a:gd name="T53" fmla="*/ 117 h 333"/>
                <a:gd name="T54" fmla="*/ 49 w 269"/>
                <a:gd name="T55" fmla="*/ 117 h 333"/>
                <a:gd name="T56" fmla="*/ 54 w 269"/>
                <a:gd name="T57" fmla="*/ 119 h 333"/>
                <a:gd name="T58" fmla="*/ 59 w 269"/>
                <a:gd name="T59" fmla="*/ 121 h 333"/>
                <a:gd name="T60" fmla="*/ 66 w 269"/>
                <a:gd name="T61" fmla="*/ 123 h 333"/>
                <a:gd name="T62" fmla="*/ 73 w 269"/>
                <a:gd name="T63" fmla="*/ 126 h 333"/>
                <a:gd name="T64" fmla="*/ 80 w 269"/>
                <a:gd name="T65" fmla="*/ 130 h 333"/>
                <a:gd name="T66" fmla="*/ 87 w 269"/>
                <a:gd name="T67" fmla="*/ 133 h 333"/>
                <a:gd name="T68" fmla="*/ 93 w 269"/>
                <a:gd name="T69" fmla="*/ 137 h 333"/>
                <a:gd name="T70" fmla="*/ 105 w 269"/>
                <a:gd name="T71" fmla="*/ 143 h 333"/>
                <a:gd name="T72" fmla="*/ 119 w 269"/>
                <a:gd name="T73" fmla="*/ 149 h 333"/>
                <a:gd name="T74" fmla="*/ 129 w 269"/>
                <a:gd name="T75" fmla="*/ 154 h 333"/>
                <a:gd name="T76" fmla="*/ 133 w 269"/>
                <a:gd name="T77" fmla="*/ 156 h 333"/>
                <a:gd name="T78" fmla="*/ 135 w 269"/>
                <a:gd name="T79" fmla="*/ 160 h 333"/>
                <a:gd name="T80" fmla="*/ 133 w 269"/>
                <a:gd name="T81" fmla="*/ 164 h 333"/>
                <a:gd name="T82" fmla="*/ 129 w 269"/>
                <a:gd name="T83" fmla="*/ 166 h 333"/>
                <a:gd name="T84" fmla="*/ 122 w 269"/>
                <a:gd name="T85" fmla="*/ 166 h 333"/>
                <a:gd name="T86" fmla="*/ 106 w 269"/>
                <a:gd name="T87" fmla="*/ 165 h 333"/>
                <a:gd name="T88" fmla="*/ 85 w 269"/>
                <a:gd name="T89" fmla="*/ 163 h 333"/>
                <a:gd name="T90" fmla="*/ 62 w 269"/>
                <a:gd name="T91" fmla="*/ 160 h 333"/>
                <a:gd name="T92" fmla="*/ 49 w 269"/>
                <a:gd name="T93" fmla="*/ 156 h 333"/>
                <a:gd name="T94" fmla="*/ 36 w 269"/>
                <a:gd name="T95" fmla="*/ 152 h 333"/>
                <a:gd name="T96" fmla="*/ 23 w 269"/>
                <a:gd name="T97" fmla="*/ 147 h 333"/>
                <a:gd name="T98" fmla="*/ 11 w 269"/>
                <a:gd name="T99" fmla="*/ 142 h 33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269" h="333">
                  <a:moveTo>
                    <a:pt x="15" y="282"/>
                  </a:moveTo>
                  <a:lnTo>
                    <a:pt x="8" y="279"/>
                  </a:lnTo>
                  <a:lnTo>
                    <a:pt x="3" y="274"/>
                  </a:lnTo>
                  <a:lnTo>
                    <a:pt x="1" y="271"/>
                  </a:lnTo>
                  <a:lnTo>
                    <a:pt x="1" y="267"/>
                  </a:lnTo>
                  <a:lnTo>
                    <a:pt x="1" y="261"/>
                  </a:lnTo>
                  <a:lnTo>
                    <a:pt x="1" y="252"/>
                  </a:lnTo>
                  <a:lnTo>
                    <a:pt x="0" y="243"/>
                  </a:lnTo>
                  <a:lnTo>
                    <a:pt x="0" y="236"/>
                  </a:lnTo>
                  <a:lnTo>
                    <a:pt x="1" y="228"/>
                  </a:lnTo>
                  <a:lnTo>
                    <a:pt x="2" y="216"/>
                  </a:lnTo>
                  <a:lnTo>
                    <a:pt x="4" y="205"/>
                  </a:lnTo>
                  <a:lnTo>
                    <a:pt x="6" y="193"/>
                  </a:lnTo>
                  <a:lnTo>
                    <a:pt x="9" y="172"/>
                  </a:lnTo>
                  <a:lnTo>
                    <a:pt x="16" y="136"/>
                  </a:lnTo>
                  <a:lnTo>
                    <a:pt x="23" y="101"/>
                  </a:lnTo>
                  <a:lnTo>
                    <a:pt x="26" y="82"/>
                  </a:lnTo>
                  <a:lnTo>
                    <a:pt x="29" y="73"/>
                  </a:lnTo>
                  <a:lnTo>
                    <a:pt x="30" y="60"/>
                  </a:lnTo>
                  <a:lnTo>
                    <a:pt x="32" y="47"/>
                  </a:lnTo>
                  <a:lnTo>
                    <a:pt x="34" y="37"/>
                  </a:lnTo>
                  <a:lnTo>
                    <a:pt x="35" y="32"/>
                  </a:lnTo>
                  <a:lnTo>
                    <a:pt x="38" y="28"/>
                  </a:lnTo>
                  <a:lnTo>
                    <a:pt x="41" y="22"/>
                  </a:lnTo>
                  <a:lnTo>
                    <a:pt x="45" y="17"/>
                  </a:lnTo>
                  <a:lnTo>
                    <a:pt x="49" y="12"/>
                  </a:lnTo>
                  <a:lnTo>
                    <a:pt x="56" y="8"/>
                  </a:lnTo>
                  <a:lnTo>
                    <a:pt x="63" y="3"/>
                  </a:lnTo>
                  <a:lnTo>
                    <a:pt x="72" y="1"/>
                  </a:lnTo>
                  <a:lnTo>
                    <a:pt x="80" y="0"/>
                  </a:lnTo>
                  <a:lnTo>
                    <a:pt x="88" y="0"/>
                  </a:lnTo>
                  <a:lnTo>
                    <a:pt x="97" y="2"/>
                  </a:lnTo>
                  <a:lnTo>
                    <a:pt x="103" y="6"/>
                  </a:lnTo>
                  <a:lnTo>
                    <a:pt x="110" y="12"/>
                  </a:lnTo>
                  <a:lnTo>
                    <a:pt x="115" y="18"/>
                  </a:lnTo>
                  <a:lnTo>
                    <a:pt x="120" y="28"/>
                  </a:lnTo>
                  <a:lnTo>
                    <a:pt x="123" y="38"/>
                  </a:lnTo>
                  <a:lnTo>
                    <a:pt x="126" y="59"/>
                  </a:lnTo>
                  <a:lnTo>
                    <a:pt x="124" y="74"/>
                  </a:lnTo>
                  <a:lnTo>
                    <a:pt x="117" y="88"/>
                  </a:lnTo>
                  <a:lnTo>
                    <a:pt x="108" y="102"/>
                  </a:lnTo>
                  <a:lnTo>
                    <a:pt x="106" y="112"/>
                  </a:lnTo>
                  <a:lnTo>
                    <a:pt x="105" y="130"/>
                  </a:lnTo>
                  <a:lnTo>
                    <a:pt x="101" y="154"/>
                  </a:lnTo>
                  <a:lnTo>
                    <a:pt x="95" y="180"/>
                  </a:lnTo>
                  <a:lnTo>
                    <a:pt x="91" y="192"/>
                  </a:lnTo>
                  <a:lnTo>
                    <a:pt x="86" y="205"/>
                  </a:lnTo>
                  <a:lnTo>
                    <a:pt x="82" y="216"/>
                  </a:lnTo>
                  <a:lnTo>
                    <a:pt x="78" y="223"/>
                  </a:lnTo>
                  <a:lnTo>
                    <a:pt x="76" y="228"/>
                  </a:lnTo>
                  <a:lnTo>
                    <a:pt x="76" y="231"/>
                  </a:lnTo>
                  <a:lnTo>
                    <a:pt x="77" y="234"/>
                  </a:lnTo>
                  <a:lnTo>
                    <a:pt x="80" y="234"/>
                  </a:lnTo>
                  <a:lnTo>
                    <a:pt x="86" y="234"/>
                  </a:lnTo>
                  <a:lnTo>
                    <a:pt x="91" y="234"/>
                  </a:lnTo>
                  <a:lnTo>
                    <a:pt x="97" y="235"/>
                  </a:lnTo>
                  <a:lnTo>
                    <a:pt x="101" y="236"/>
                  </a:lnTo>
                  <a:lnTo>
                    <a:pt x="107" y="238"/>
                  </a:lnTo>
                  <a:lnTo>
                    <a:pt x="113" y="241"/>
                  </a:lnTo>
                  <a:lnTo>
                    <a:pt x="118" y="242"/>
                  </a:lnTo>
                  <a:lnTo>
                    <a:pt x="124" y="244"/>
                  </a:lnTo>
                  <a:lnTo>
                    <a:pt x="131" y="246"/>
                  </a:lnTo>
                  <a:lnTo>
                    <a:pt x="137" y="249"/>
                  </a:lnTo>
                  <a:lnTo>
                    <a:pt x="145" y="252"/>
                  </a:lnTo>
                  <a:lnTo>
                    <a:pt x="152" y="256"/>
                  </a:lnTo>
                  <a:lnTo>
                    <a:pt x="159" y="260"/>
                  </a:lnTo>
                  <a:lnTo>
                    <a:pt x="166" y="264"/>
                  </a:lnTo>
                  <a:lnTo>
                    <a:pt x="173" y="267"/>
                  </a:lnTo>
                  <a:lnTo>
                    <a:pt x="178" y="271"/>
                  </a:lnTo>
                  <a:lnTo>
                    <a:pt x="186" y="274"/>
                  </a:lnTo>
                  <a:lnTo>
                    <a:pt x="197" y="280"/>
                  </a:lnTo>
                  <a:lnTo>
                    <a:pt x="209" y="286"/>
                  </a:lnTo>
                  <a:lnTo>
                    <a:pt x="224" y="292"/>
                  </a:lnTo>
                  <a:lnTo>
                    <a:pt x="237" y="299"/>
                  </a:lnTo>
                  <a:lnTo>
                    <a:pt x="249" y="305"/>
                  </a:lnTo>
                  <a:lnTo>
                    <a:pt x="258" y="309"/>
                  </a:lnTo>
                  <a:lnTo>
                    <a:pt x="262" y="311"/>
                  </a:lnTo>
                  <a:lnTo>
                    <a:pt x="266" y="313"/>
                  </a:lnTo>
                  <a:lnTo>
                    <a:pt x="268" y="317"/>
                  </a:lnTo>
                  <a:lnTo>
                    <a:pt x="269" y="321"/>
                  </a:lnTo>
                  <a:lnTo>
                    <a:pt x="268" y="325"/>
                  </a:lnTo>
                  <a:lnTo>
                    <a:pt x="266" y="328"/>
                  </a:lnTo>
                  <a:lnTo>
                    <a:pt x="262" y="330"/>
                  </a:lnTo>
                  <a:lnTo>
                    <a:pt x="258" y="332"/>
                  </a:lnTo>
                  <a:lnTo>
                    <a:pt x="252" y="333"/>
                  </a:lnTo>
                  <a:lnTo>
                    <a:pt x="243" y="333"/>
                  </a:lnTo>
                  <a:lnTo>
                    <a:pt x="229" y="332"/>
                  </a:lnTo>
                  <a:lnTo>
                    <a:pt x="212" y="330"/>
                  </a:lnTo>
                  <a:lnTo>
                    <a:pt x="191" y="329"/>
                  </a:lnTo>
                  <a:lnTo>
                    <a:pt x="169" y="326"/>
                  </a:lnTo>
                  <a:lnTo>
                    <a:pt x="146" y="323"/>
                  </a:lnTo>
                  <a:lnTo>
                    <a:pt x="124" y="320"/>
                  </a:lnTo>
                  <a:lnTo>
                    <a:pt x="105" y="315"/>
                  </a:lnTo>
                  <a:lnTo>
                    <a:pt x="97" y="313"/>
                  </a:lnTo>
                  <a:lnTo>
                    <a:pt x="85" y="310"/>
                  </a:lnTo>
                  <a:lnTo>
                    <a:pt x="72" y="305"/>
                  </a:lnTo>
                  <a:lnTo>
                    <a:pt x="58" y="299"/>
                  </a:lnTo>
                  <a:lnTo>
                    <a:pt x="45" y="294"/>
                  </a:lnTo>
                  <a:lnTo>
                    <a:pt x="33" y="289"/>
                  </a:lnTo>
                  <a:lnTo>
                    <a:pt x="22" y="284"/>
                  </a:lnTo>
                  <a:lnTo>
                    <a:pt x="15" y="282"/>
                  </a:lnTo>
                  <a:close/>
                </a:path>
              </a:pathLst>
            </a:custGeom>
            <a:solidFill>
              <a:srgbClr val="8447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99" name="Freeform 99"/>
            <p:cNvSpPr>
              <a:spLocks/>
            </p:cNvSpPr>
            <p:nvPr/>
          </p:nvSpPr>
          <p:spPr bwMode="auto">
            <a:xfrm>
              <a:off x="1065" y="2655"/>
              <a:ext cx="10" cy="10"/>
            </a:xfrm>
            <a:custGeom>
              <a:avLst/>
              <a:gdLst>
                <a:gd name="T0" fmla="*/ 6 w 20"/>
                <a:gd name="T1" fmla="*/ 10 h 19"/>
                <a:gd name="T2" fmla="*/ 8 w 20"/>
                <a:gd name="T3" fmla="*/ 9 h 19"/>
                <a:gd name="T4" fmla="*/ 10 w 20"/>
                <a:gd name="T5" fmla="*/ 8 h 19"/>
                <a:gd name="T6" fmla="*/ 10 w 20"/>
                <a:gd name="T7" fmla="*/ 6 h 19"/>
                <a:gd name="T8" fmla="*/ 10 w 20"/>
                <a:gd name="T9" fmla="*/ 4 h 19"/>
                <a:gd name="T10" fmla="*/ 10 w 20"/>
                <a:gd name="T11" fmla="*/ 2 h 19"/>
                <a:gd name="T12" fmla="*/ 8 w 20"/>
                <a:gd name="T13" fmla="*/ 1 h 19"/>
                <a:gd name="T14" fmla="*/ 6 w 20"/>
                <a:gd name="T15" fmla="*/ 0 h 19"/>
                <a:gd name="T16" fmla="*/ 4 w 20"/>
                <a:gd name="T17" fmla="*/ 0 h 19"/>
                <a:gd name="T18" fmla="*/ 2 w 20"/>
                <a:gd name="T19" fmla="*/ 1 h 19"/>
                <a:gd name="T20" fmla="*/ 1 w 20"/>
                <a:gd name="T21" fmla="*/ 2 h 19"/>
                <a:gd name="T22" fmla="*/ 0 w 20"/>
                <a:gd name="T23" fmla="*/ 4 h 19"/>
                <a:gd name="T24" fmla="*/ 0 w 20"/>
                <a:gd name="T25" fmla="*/ 6 h 19"/>
                <a:gd name="T26" fmla="*/ 1 w 20"/>
                <a:gd name="T27" fmla="*/ 8 h 19"/>
                <a:gd name="T28" fmla="*/ 3 w 20"/>
                <a:gd name="T29" fmla="*/ 9 h 19"/>
                <a:gd name="T30" fmla="*/ 4 w 20"/>
                <a:gd name="T31" fmla="*/ 10 h 19"/>
                <a:gd name="T32" fmla="*/ 6 w 20"/>
                <a:gd name="T33" fmla="*/ 1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0" h="19">
                  <a:moveTo>
                    <a:pt x="12" y="19"/>
                  </a:moveTo>
                  <a:lnTo>
                    <a:pt x="15" y="18"/>
                  </a:lnTo>
                  <a:lnTo>
                    <a:pt x="19" y="15"/>
                  </a:lnTo>
                  <a:lnTo>
                    <a:pt x="20" y="11"/>
                  </a:lnTo>
                  <a:lnTo>
                    <a:pt x="20" y="8"/>
                  </a:lnTo>
                  <a:lnTo>
                    <a:pt x="19" y="4"/>
                  </a:lnTo>
                  <a:lnTo>
                    <a:pt x="15" y="1"/>
                  </a:lnTo>
                  <a:lnTo>
                    <a:pt x="12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2" y="4"/>
                  </a:lnTo>
                  <a:lnTo>
                    <a:pt x="0" y="8"/>
                  </a:lnTo>
                  <a:lnTo>
                    <a:pt x="0" y="11"/>
                  </a:lnTo>
                  <a:lnTo>
                    <a:pt x="2" y="15"/>
                  </a:lnTo>
                  <a:lnTo>
                    <a:pt x="5" y="18"/>
                  </a:lnTo>
                  <a:lnTo>
                    <a:pt x="8" y="19"/>
                  </a:lnTo>
                  <a:lnTo>
                    <a:pt x="12" y="19"/>
                  </a:lnTo>
                  <a:close/>
                </a:path>
              </a:pathLst>
            </a:custGeom>
            <a:solidFill>
              <a:srgbClr val="8447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00" name="Freeform 100"/>
            <p:cNvSpPr>
              <a:spLocks/>
            </p:cNvSpPr>
            <p:nvPr/>
          </p:nvSpPr>
          <p:spPr bwMode="auto">
            <a:xfrm>
              <a:off x="975" y="2521"/>
              <a:ext cx="10" cy="10"/>
            </a:xfrm>
            <a:custGeom>
              <a:avLst/>
              <a:gdLst>
                <a:gd name="T0" fmla="*/ 6 w 19"/>
                <a:gd name="T1" fmla="*/ 10 h 18"/>
                <a:gd name="T2" fmla="*/ 8 w 19"/>
                <a:gd name="T3" fmla="*/ 9 h 18"/>
                <a:gd name="T4" fmla="*/ 9 w 19"/>
                <a:gd name="T5" fmla="*/ 7 h 18"/>
                <a:gd name="T6" fmla="*/ 10 w 19"/>
                <a:gd name="T7" fmla="*/ 6 h 18"/>
                <a:gd name="T8" fmla="*/ 10 w 19"/>
                <a:gd name="T9" fmla="*/ 4 h 18"/>
                <a:gd name="T10" fmla="*/ 9 w 19"/>
                <a:gd name="T11" fmla="*/ 2 h 18"/>
                <a:gd name="T12" fmla="*/ 8 w 19"/>
                <a:gd name="T13" fmla="*/ 1 h 18"/>
                <a:gd name="T14" fmla="*/ 6 w 19"/>
                <a:gd name="T15" fmla="*/ 0 h 18"/>
                <a:gd name="T16" fmla="*/ 4 w 19"/>
                <a:gd name="T17" fmla="*/ 0 h 18"/>
                <a:gd name="T18" fmla="*/ 2 w 19"/>
                <a:gd name="T19" fmla="*/ 1 h 18"/>
                <a:gd name="T20" fmla="*/ 1 w 19"/>
                <a:gd name="T21" fmla="*/ 2 h 18"/>
                <a:gd name="T22" fmla="*/ 0 w 19"/>
                <a:gd name="T23" fmla="*/ 4 h 18"/>
                <a:gd name="T24" fmla="*/ 0 w 19"/>
                <a:gd name="T25" fmla="*/ 6 h 18"/>
                <a:gd name="T26" fmla="*/ 1 w 19"/>
                <a:gd name="T27" fmla="*/ 8 h 18"/>
                <a:gd name="T28" fmla="*/ 2 w 19"/>
                <a:gd name="T29" fmla="*/ 9 h 18"/>
                <a:gd name="T30" fmla="*/ 4 w 19"/>
                <a:gd name="T31" fmla="*/ 10 h 18"/>
                <a:gd name="T32" fmla="*/ 6 w 19"/>
                <a:gd name="T33" fmla="*/ 1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9" h="18">
                  <a:moveTo>
                    <a:pt x="11" y="18"/>
                  </a:moveTo>
                  <a:lnTo>
                    <a:pt x="15" y="17"/>
                  </a:lnTo>
                  <a:lnTo>
                    <a:pt x="18" y="13"/>
                  </a:lnTo>
                  <a:lnTo>
                    <a:pt x="19" y="10"/>
                  </a:lnTo>
                  <a:lnTo>
                    <a:pt x="19" y="7"/>
                  </a:lnTo>
                  <a:lnTo>
                    <a:pt x="18" y="3"/>
                  </a:lnTo>
                  <a:lnTo>
                    <a:pt x="15" y="1"/>
                  </a:lnTo>
                  <a:lnTo>
                    <a:pt x="11" y="0"/>
                  </a:lnTo>
                  <a:lnTo>
                    <a:pt x="8" y="0"/>
                  </a:lnTo>
                  <a:lnTo>
                    <a:pt x="4" y="1"/>
                  </a:lnTo>
                  <a:lnTo>
                    <a:pt x="1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1" y="15"/>
                  </a:lnTo>
                  <a:lnTo>
                    <a:pt x="4" y="17"/>
                  </a:lnTo>
                  <a:lnTo>
                    <a:pt x="8" y="18"/>
                  </a:lnTo>
                  <a:lnTo>
                    <a:pt x="11" y="18"/>
                  </a:lnTo>
                  <a:close/>
                </a:path>
              </a:pathLst>
            </a:custGeom>
            <a:solidFill>
              <a:srgbClr val="8447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01" name="Freeform 101"/>
            <p:cNvSpPr>
              <a:spLocks/>
            </p:cNvSpPr>
            <p:nvPr/>
          </p:nvSpPr>
          <p:spPr bwMode="auto">
            <a:xfrm>
              <a:off x="944" y="2498"/>
              <a:ext cx="65" cy="101"/>
            </a:xfrm>
            <a:custGeom>
              <a:avLst/>
              <a:gdLst>
                <a:gd name="T0" fmla="*/ 0 w 132"/>
                <a:gd name="T1" fmla="*/ 90 h 201"/>
                <a:gd name="T2" fmla="*/ 4 w 132"/>
                <a:gd name="T3" fmla="*/ 93 h 201"/>
                <a:gd name="T4" fmla="*/ 9 w 132"/>
                <a:gd name="T5" fmla="*/ 95 h 201"/>
                <a:gd name="T6" fmla="*/ 15 w 132"/>
                <a:gd name="T7" fmla="*/ 97 h 201"/>
                <a:gd name="T8" fmla="*/ 21 w 132"/>
                <a:gd name="T9" fmla="*/ 98 h 201"/>
                <a:gd name="T10" fmla="*/ 28 w 132"/>
                <a:gd name="T11" fmla="*/ 100 h 201"/>
                <a:gd name="T12" fmla="*/ 33 w 132"/>
                <a:gd name="T13" fmla="*/ 100 h 201"/>
                <a:gd name="T14" fmla="*/ 40 w 132"/>
                <a:gd name="T15" fmla="*/ 101 h 201"/>
                <a:gd name="T16" fmla="*/ 45 w 132"/>
                <a:gd name="T17" fmla="*/ 101 h 201"/>
                <a:gd name="T18" fmla="*/ 48 w 132"/>
                <a:gd name="T19" fmla="*/ 93 h 201"/>
                <a:gd name="T20" fmla="*/ 51 w 132"/>
                <a:gd name="T21" fmla="*/ 83 h 201"/>
                <a:gd name="T22" fmla="*/ 54 w 132"/>
                <a:gd name="T23" fmla="*/ 72 h 201"/>
                <a:gd name="T24" fmla="*/ 57 w 132"/>
                <a:gd name="T25" fmla="*/ 61 h 201"/>
                <a:gd name="T26" fmla="*/ 60 w 132"/>
                <a:gd name="T27" fmla="*/ 51 h 201"/>
                <a:gd name="T28" fmla="*/ 62 w 132"/>
                <a:gd name="T29" fmla="*/ 42 h 201"/>
                <a:gd name="T30" fmla="*/ 63 w 132"/>
                <a:gd name="T31" fmla="*/ 35 h 201"/>
                <a:gd name="T32" fmla="*/ 65 w 132"/>
                <a:gd name="T33" fmla="*/ 31 h 201"/>
                <a:gd name="T34" fmla="*/ 65 w 132"/>
                <a:gd name="T35" fmla="*/ 19 h 201"/>
                <a:gd name="T36" fmla="*/ 61 w 132"/>
                <a:gd name="T37" fmla="*/ 10 h 201"/>
                <a:gd name="T38" fmla="*/ 54 w 132"/>
                <a:gd name="T39" fmla="*/ 3 h 201"/>
                <a:gd name="T40" fmla="*/ 44 w 132"/>
                <a:gd name="T41" fmla="*/ 0 h 201"/>
                <a:gd name="T42" fmla="*/ 34 w 132"/>
                <a:gd name="T43" fmla="*/ 0 h 201"/>
                <a:gd name="T44" fmla="*/ 25 w 132"/>
                <a:gd name="T45" fmla="*/ 3 h 201"/>
                <a:gd name="T46" fmla="*/ 17 w 132"/>
                <a:gd name="T47" fmla="*/ 11 h 201"/>
                <a:gd name="T48" fmla="*/ 11 w 132"/>
                <a:gd name="T49" fmla="*/ 22 h 201"/>
                <a:gd name="T50" fmla="*/ 9 w 132"/>
                <a:gd name="T51" fmla="*/ 33 h 201"/>
                <a:gd name="T52" fmla="*/ 6 w 132"/>
                <a:gd name="T53" fmla="*/ 55 h 201"/>
                <a:gd name="T54" fmla="*/ 2 w 132"/>
                <a:gd name="T55" fmla="*/ 77 h 201"/>
                <a:gd name="T56" fmla="*/ 0 w 132"/>
                <a:gd name="T57" fmla="*/ 90 h 20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32" h="201">
                  <a:moveTo>
                    <a:pt x="0" y="179"/>
                  </a:moveTo>
                  <a:lnTo>
                    <a:pt x="8" y="185"/>
                  </a:lnTo>
                  <a:lnTo>
                    <a:pt x="19" y="190"/>
                  </a:lnTo>
                  <a:lnTo>
                    <a:pt x="30" y="193"/>
                  </a:lnTo>
                  <a:lnTo>
                    <a:pt x="43" y="196"/>
                  </a:lnTo>
                  <a:lnTo>
                    <a:pt x="56" y="199"/>
                  </a:lnTo>
                  <a:lnTo>
                    <a:pt x="68" y="200"/>
                  </a:lnTo>
                  <a:lnTo>
                    <a:pt x="81" y="201"/>
                  </a:lnTo>
                  <a:lnTo>
                    <a:pt x="91" y="201"/>
                  </a:lnTo>
                  <a:lnTo>
                    <a:pt x="97" y="185"/>
                  </a:lnTo>
                  <a:lnTo>
                    <a:pt x="104" y="165"/>
                  </a:lnTo>
                  <a:lnTo>
                    <a:pt x="110" y="143"/>
                  </a:lnTo>
                  <a:lnTo>
                    <a:pt x="116" y="122"/>
                  </a:lnTo>
                  <a:lnTo>
                    <a:pt x="121" y="101"/>
                  </a:lnTo>
                  <a:lnTo>
                    <a:pt x="126" y="84"/>
                  </a:lnTo>
                  <a:lnTo>
                    <a:pt x="128" y="70"/>
                  </a:lnTo>
                  <a:lnTo>
                    <a:pt x="131" y="62"/>
                  </a:lnTo>
                  <a:lnTo>
                    <a:pt x="132" y="38"/>
                  </a:lnTo>
                  <a:lnTo>
                    <a:pt x="124" y="19"/>
                  </a:lnTo>
                  <a:lnTo>
                    <a:pt x="109" y="6"/>
                  </a:lnTo>
                  <a:lnTo>
                    <a:pt x="90" y="0"/>
                  </a:lnTo>
                  <a:lnTo>
                    <a:pt x="69" y="0"/>
                  </a:lnTo>
                  <a:lnTo>
                    <a:pt x="50" y="6"/>
                  </a:lnTo>
                  <a:lnTo>
                    <a:pt x="34" y="21"/>
                  </a:lnTo>
                  <a:lnTo>
                    <a:pt x="23" y="43"/>
                  </a:lnTo>
                  <a:lnTo>
                    <a:pt x="19" y="66"/>
                  </a:lnTo>
                  <a:lnTo>
                    <a:pt x="12" y="109"/>
                  </a:lnTo>
                  <a:lnTo>
                    <a:pt x="4" y="153"/>
                  </a:lnTo>
                  <a:lnTo>
                    <a:pt x="0" y="179"/>
                  </a:lnTo>
                  <a:close/>
                </a:path>
              </a:pathLst>
            </a:custGeom>
            <a:solidFill>
              <a:srgbClr val="FFDD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02" name="Freeform 102"/>
            <p:cNvSpPr>
              <a:spLocks/>
            </p:cNvSpPr>
            <p:nvPr/>
          </p:nvSpPr>
          <p:spPr bwMode="auto">
            <a:xfrm>
              <a:off x="1069" y="2958"/>
              <a:ext cx="285" cy="41"/>
            </a:xfrm>
            <a:custGeom>
              <a:avLst/>
              <a:gdLst>
                <a:gd name="T0" fmla="*/ 285 w 572"/>
                <a:gd name="T1" fmla="*/ 41 h 82"/>
                <a:gd name="T2" fmla="*/ 285 w 572"/>
                <a:gd name="T3" fmla="*/ 0 h 82"/>
                <a:gd name="T4" fmla="*/ 189 w 572"/>
                <a:gd name="T5" fmla="*/ 0 h 82"/>
                <a:gd name="T6" fmla="*/ 189 w 572"/>
                <a:gd name="T7" fmla="*/ 29 h 82"/>
                <a:gd name="T8" fmla="*/ 96 w 572"/>
                <a:gd name="T9" fmla="*/ 29 h 82"/>
                <a:gd name="T10" fmla="*/ 96 w 572"/>
                <a:gd name="T11" fmla="*/ 0 h 82"/>
                <a:gd name="T12" fmla="*/ 0 w 572"/>
                <a:gd name="T13" fmla="*/ 0 h 82"/>
                <a:gd name="T14" fmla="*/ 0 w 572"/>
                <a:gd name="T15" fmla="*/ 41 h 82"/>
                <a:gd name="T16" fmla="*/ 285 w 572"/>
                <a:gd name="T17" fmla="*/ 41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72" h="82">
                  <a:moveTo>
                    <a:pt x="572" y="82"/>
                  </a:moveTo>
                  <a:lnTo>
                    <a:pt x="572" y="0"/>
                  </a:lnTo>
                  <a:lnTo>
                    <a:pt x="379" y="0"/>
                  </a:lnTo>
                  <a:lnTo>
                    <a:pt x="379" y="57"/>
                  </a:lnTo>
                  <a:lnTo>
                    <a:pt x="192" y="57"/>
                  </a:lnTo>
                  <a:lnTo>
                    <a:pt x="192" y="0"/>
                  </a:lnTo>
                  <a:lnTo>
                    <a:pt x="0" y="0"/>
                  </a:lnTo>
                  <a:lnTo>
                    <a:pt x="0" y="82"/>
                  </a:lnTo>
                  <a:lnTo>
                    <a:pt x="572" y="82"/>
                  </a:lnTo>
                  <a:close/>
                </a:path>
              </a:pathLst>
            </a:custGeom>
            <a:solidFill>
              <a:srgbClr val="B2C1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03" name="Rectangle 103"/>
            <p:cNvSpPr>
              <a:spLocks noChangeArrowheads="1"/>
            </p:cNvSpPr>
            <p:nvPr/>
          </p:nvSpPr>
          <p:spPr bwMode="auto">
            <a:xfrm>
              <a:off x="1077" y="2693"/>
              <a:ext cx="270" cy="94"/>
            </a:xfrm>
            <a:prstGeom prst="rect">
              <a:avLst/>
            </a:prstGeom>
            <a:solidFill>
              <a:srgbClr val="B2C1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04" name="Rectangle 104"/>
            <p:cNvSpPr>
              <a:spLocks noChangeArrowheads="1"/>
            </p:cNvSpPr>
            <p:nvPr/>
          </p:nvSpPr>
          <p:spPr bwMode="auto">
            <a:xfrm>
              <a:off x="1045" y="2673"/>
              <a:ext cx="318" cy="20"/>
            </a:xfrm>
            <a:prstGeom prst="rect">
              <a:avLst/>
            </a:prstGeom>
            <a:solidFill>
              <a:srgbClr val="7F9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05" name="Rectangle 105"/>
            <p:cNvSpPr>
              <a:spLocks noChangeArrowheads="1"/>
            </p:cNvSpPr>
            <p:nvPr/>
          </p:nvSpPr>
          <p:spPr bwMode="auto">
            <a:xfrm>
              <a:off x="1164" y="2787"/>
              <a:ext cx="94" cy="199"/>
            </a:xfrm>
            <a:prstGeom prst="rect">
              <a:avLst/>
            </a:prstGeom>
            <a:solidFill>
              <a:srgbClr val="7F9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06" name="Freeform 106"/>
            <p:cNvSpPr>
              <a:spLocks/>
            </p:cNvSpPr>
            <p:nvPr/>
          </p:nvSpPr>
          <p:spPr bwMode="auto">
            <a:xfrm>
              <a:off x="1203" y="2751"/>
              <a:ext cx="19" cy="19"/>
            </a:xfrm>
            <a:custGeom>
              <a:avLst/>
              <a:gdLst>
                <a:gd name="T0" fmla="*/ 10 w 38"/>
                <a:gd name="T1" fmla="*/ 19 h 38"/>
                <a:gd name="T2" fmla="*/ 13 w 38"/>
                <a:gd name="T3" fmla="*/ 19 h 38"/>
                <a:gd name="T4" fmla="*/ 16 w 38"/>
                <a:gd name="T5" fmla="*/ 16 h 38"/>
                <a:gd name="T6" fmla="*/ 19 w 38"/>
                <a:gd name="T7" fmla="*/ 13 h 38"/>
                <a:gd name="T8" fmla="*/ 19 w 38"/>
                <a:gd name="T9" fmla="*/ 10 h 38"/>
                <a:gd name="T10" fmla="*/ 19 w 38"/>
                <a:gd name="T11" fmla="*/ 7 h 38"/>
                <a:gd name="T12" fmla="*/ 16 w 38"/>
                <a:gd name="T13" fmla="*/ 3 h 38"/>
                <a:gd name="T14" fmla="*/ 13 w 38"/>
                <a:gd name="T15" fmla="*/ 1 h 38"/>
                <a:gd name="T16" fmla="*/ 10 w 38"/>
                <a:gd name="T17" fmla="*/ 0 h 38"/>
                <a:gd name="T18" fmla="*/ 6 w 38"/>
                <a:gd name="T19" fmla="*/ 1 h 38"/>
                <a:gd name="T20" fmla="*/ 3 w 38"/>
                <a:gd name="T21" fmla="*/ 3 h 38"/>
                <a:gd name="T22" fmla="*/ 1 w 38"/>
                <a:gd name="T23" fmla="*/ 7 h 38"/>
                <a:gd name="T24" fmla="*/ 0 w 38"/>
                <a:gd name="T25" fmla="*/ 10 h 38"/>
                <a:gd name="T26" fmla="*/ 1 w 38"/>
                <a:gd name="T27" fmla="*/ 13 h 38"/>
                <a:gd name="T28" fmla="*/ 3 w 38"/>
                <a:gd name="T29" fmla="*/ 16 h 38"/>
                <a:gd name="T30" fmla="*/ 6 w 38"/>
                <a:gd name="T31" fmla="*/ 19 h 38"/>
                <a:gd name="T32" fmla="*/ 10 w 38"/>
                <a:gd name="T33" fmla="*/ 19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8" h="38">
                  <a:moveTo>
                    <a:pt x="19" y="38"/>
                  </a:moveTo>
                  <a:lnTo>
                    <a:pt x="26" y="37"/>
                  </a:lnTo>
                  <a:lnTo>
                    <a:pt x="32" y="32"/>
                  </a:lnTo>
                  <a:lnTo>
                    <a:pt x="37" y="26"/>
                  </a:lnTo>
                  <a:lnTo>
                    <a:pt x="38" y="19"/>
                  </a:lnTo>
                  <a:lnTo>
                    <a:pt x="37" y="13"/>
                  </a:lnTo>
                  <a:lnTo>
                    <a:pt x="32" y="6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1" y="1"/>
                  </a:lnTo>
                  <a:lnTo>
                    <a:pt x="6" y="6"/>
                  </a:lnTo>
                  <a:lnTo>
                    <a:pt x="1" y="13"/>
                  </a:lnTo>
                  <a:lnTo>
                    <a:pt x="0" y="19"/>
                  </a:lnTo>
                  <a:lnTo>
                    <a:pt x="1" y="26"/>
                  </a:lnTo>
                  <a:lnTo>
                    <a:pt x="6" y="32"/>
                  </a:lnTo>
                  <a:lnTo>
                    <a:pt x="11" y="37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7F9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07" name="Rectangle 107"/>
            <p:cNvSpPr>
              <a:spLocks noChangeArrowheads="1"/>
            </p:cNvSpPr>
            <p:nvPr/>
          </p:nvSpPr>
          <p:spPr bwMode="auto">
            <a:xfrm>
              <a:off x="1198" y="2629"/>
              <a:ext cx="149" cy="44"/>
            </a:xfrm>
            <a:prstGeom prst="rect">
              <a:avLst/>
            </a:prstGeom>
            <a:solidFill>
              <a:srgbClr val="D6C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08" name="Freeform 108"/>
            <p:cNvSpPr>
              <a:spLocks/>
            </p:cNvSpPr>
            <p:nvPr/>
          </p:nvSpPr>
          <p:spPr bwMode="auto">
            <a:xfrm>
              <a:off x="1177" y="2490"/>
              <a:ext cx="151" cy="139"/>
            </a:xfrm>
            <a:custGeom>
              <a:avLst/>
              <a:gdLst>
                <a:gd name="T0" fmla="*/ 30 w 302"/>
                <a:gd name="T1" fmla="*/ 139 h 279"/>
                <a:gd name="T2" fmla="*/ 38 w 302"/>
                <a:gd name="T3" fmla="*/ 139 h 279"/>
                <a:gd name="T4" fmla="*/ 53 w 302"/>
                <a:gd name="T5" fmla="*/ 139 h 279"/>
                <a:gd name="T6" fmla="*/ 70 w 302"/>
                <a:gd name="T7" fmla="*/ 139 h 279"/>
                <a:gd name="T8" fmla="*/ 90 w 302"/>
                <a:gd name="T9" fmla="*/ 139 h 279"/>
                <a:gd name="T10" fmla="*/ 108 w 302"/>
                <a:gd name="T11" fmla="*/ 139 h 279"/>
                <a:gd name="T12" fmla="*/ 122 w 302"/>
                <a:gd name="T13" fmla="*/ 139 h 279"/>
                <a:gd name="T14" fmla="*/ 130 w 302"/>
                <a:gd name="T15" fmla="*/ 139 h 279"/>
                <a:gd name="T16" fmla="*/ 132 w 302"/>
                <a:gd name="T17" fmla="*/ 137 h 279"/>
                <a:gd name="T18" fmla="*/ 133 w 302"/>
                <a:gd name="T19" fmla="*/ 131 h 279"/>
                <a:gd name="T20" fmla="*/ 137 w 302"/>
                <a:gd name="T21" fmla="*/ 128 h 279"/>
                <a:gd name="T22" fmla="*/ 140 w 302"/>
                <a:gd name="T23" fmla="*/ 125 h 279"/>
                <a:gd name="T24" fmla="*/ 145 w 302"/>
                <a:gd name="T25" fmla="*/ 125 h 279"/>
                <a:gd name="T26" fmla="*/ 148 w 302"/>
                <a:gd name="T27" fmla="*/ 125 h 279"/>
                <a:gd name="T28" fmla="*/ 151 w 302"/>
                <a:gd name="T29" fmla="*/ 123 h 279"/>
                <a:gd name="T30" fmla="*/ 151 w 302"/>
                <a:gd name="T31" fmla="*/ 108 h 279"/>
                <a:gd name="T32" fmla="*/ 151 w 302"/>
                <a:gd name="T33" fmla="*/ 55 h 279"/>
                <a:gd name="T34" fmla="*/ 151 w 302"/>
                <a:gd name="T35" fmla="*/ 38 h 279"/>
                <a:gd name="T36" fmla="*/ 148 w 302"/>
                <a:gd name="T37" fmla="*/ 34 h 279"/>
                <a:gd name="T38" fmla="*/ 143 w 302"/>
                <a:gd name="T39" fmla="*/ 32 h 279"/>
                <a:gd name="T40" fmla="*/ 135 w 302"/>
                <a:gd name="T41" fmla="*/ 28 h 279"/>
                <a:gd name="T42" fmla="*/ 126 w 302"/>
                <a:gd name="T43" fmla="*/ 24 h 279"/>
                <a:gd name="T44" fmla="*/ 119 w 302"/>
                <a:gd name="T45" fmla="*/ 21 h 279"/>
                <a:gd name="T46" fmla="*/ 118 w 302"/>
                <a:gd name="T47" fmla="*/ 21 h 279"/>
                <a:gd name="T48" fmla="*/ 118 w 302"/>
                <a:gd name="T49" fmla="*/ 19 h 279"/>
                <a:gd name="T50" fmla="*/ 118 w 302"/>
                <a:gd name="T51" fmla="*/ 16 h 279"/>
                <a:gd name="T52" fmla="*/ 115 w 302"/>
                <a:gd name="T53" fmla="*/ 13 h 279"/>
                <a:gd name="T54" fmla="*/ 110 w 302"/>
                <a:gd name="T55" fmla="*/ 11 h 279"/>
                <a:gd name="T56" fmla="*/ 100 w 302"/>
                <a:gd name="T57" fmla="*/ 8 h 279"/>
                <a:gd name="T58" fmla="*/ 88 w 302"/>
                <a:gd name="T59" fmla="*/ 4 h 279"/>
                <a:gd name="T60" fmla="*/ 79 w 302"/>
                <a:gd name="T61" fmla="*/ 1 h 279"/>
                <a:gd name="T62" fmla="*/ 74 w 302"/>
                <a:gd name="T63" fmla="*/ 0 h 279"/>
                <a:gd name="T64" fmla="*/ 69 w 302"/>
                <a:gd name="T65" fmla="*/ 0 h 279"/>
                <a:gd name="T66" fmla="*/ 62 w 302"/>
                <a:gd name="T67" fmla="*/ 1 h 279"/>
                <a:gd name="T68" fmla="*/ 47 w 302"/>
                <a:gd name="T69" fmla="*/ 5 h 279"/>
                <a:gd name="T70" fmla="*/ 27 w 302"/>
                <a:gd name="T71" fmla="*/ 11 h 279"/>
                <a:gd name="T72" fmla="*/ 11 w 302"/>
                <a:gd name="T73" fmla="*/ 15 h 279"/>
                <a:gd name="T74" fmla="*/ 4 w 302"/>
                <a:gd name="T75" fmla="*/ 17 h 279"/>
                <a:gd name="T76" fmla="*/ 0 w 302"/>
                <a:gd name="T77" fmla="*/ 22 h 279"/>
                <a:gd name="T78" fmla="*/ 0 w 302"/>
                <a:gd name="T79" fmla="*/ 41 h 279"/>
                <a:gd name="T80" fmla="*/ 0 w 302"/>
                <a:gd name="T81" fmla="*/ 105 h 279"/>
                <a:gd name="T82" fmla="*/ 0 w 302"/>
                <a:gd name="T83" fmla="*/ 123 h 279"/>
                <a:gd name="T84" fmla="*/ 2 w 302"/>
                <a:gd name="T85" fmla="*/ 127 h 279"/>
                <a:gd name="T86" fmla="*/ 5 w 302"/>
                <a:gd name="T87" fmla="*/ 128 h 279"/>
                <a:gd name="T88" fmla="*/ 9 w 302"/>
                <a:gd name="T89" fmla="*/ 129 h 279"/>
                <a:gd name="T90" fmla="*/ 12 w 302"/>
                <a:gd name="T91" fmla="*/ 132 h 279"/>
                <a:gd name="T92" fmla="*/ 28 w 302"/>
                <a:gd name="T93" fmla="*/ 139 h 27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302" h="279">
                  <a:moveTo>
                    <a:pt x="56" y="279"/>
                  </a:moveTo>
                  <a:lnTo>
                    <a:pt x="59" y="279"/>
                  </a:lnTo>
                  <a:lnTo>
                    <a:pt x="66" y="279"/>
                  </a:lnTo>
                  <a:lnTo>
                    <a:pt x="76" y="279"/>
                  </a:lnTo>
                  <a:lnTo>
                    <a:pt x="89" y="279"/>
                  </a:lnTo>
                  <a:lnTo>
                    <a:pt x="105" y="279"/>
                  </a:lnTo>
                  <a:lnTo>
                    <a:pt x="122" y="279"/>
                  </a:lnTo>
                  <a:lnTo>
                    <a:pt x="140" y="279"/>
                  </a:lnTo>
                  <a:lnTo>
                    <a:pt x="160" y="279"/>
                  </a:lnTo>
                  <a:lnTo>
                    <a:pt x="180" y="279"/>
                  </a:lnTo>
                  <a:lnTo>
                    <a:pt x="198" y="279"/>
                  </a:lnTo>
                  <a:lnTo>
                    <a:pt x="215" y="279"/>
                  </a:lnTo>
                  <a:lnTo>
                    <a:pt x="230" y="279"/>
                  </a:lnTo>
                  <a:lnTo>
                    <a:pt x="244" y="279"/>
                  </a:lnTo>
                  <a:lnTo>
                    <a:pt x="254" y="279"/>
                  </a:lnTo>
                  <a:lnTo>
                    <a:pt x="260" y="279"/>
                  </a:lnTo>
                  <a:lnTo>
                    <a:pt x="263" y="279"/>
                  </a:lnTo>
                  <a:lnTo>
                    <a:pt x="263" y="275"/>
                  </a:lnTo>
                  <a:lnTo>
                    <a:pt x="264" y="269"/>
                  </a:lnTo>
                  <a:lnTo>
                    <a:pt x="265" y="263"/>
                  </a:lnTo>
                  <a:lnTo>
                    <a:pt x="265" y="259"/>
                  </a:lnTo>
                  <a:lnTo>
                    <a:pt x="274" y="257"/>
                  </a:lnTo>
                  <a:lnTo>
                    <a:pt x="278" y="250"/>
                  </a:lnTo>
                  <a:lnTo>
                    <a:pt x="280" y="250"/>
                  </a:lnTo>
                  <a:lnTo>
                    <a:pt x="284" y="250"/>
                  </a:lnTo>
                  <a:lnTo>
                    <a:pt x="290" y="250"/>
                  </a:lnTo>
                  <a:lnTo>
                    <a:pt x="294" y="250"/>
                  </a:lnTo>
                  <a:lnTo>
                    <a:pt x="296" y="250"/>
                  </a:lnTo>
                  <a:lnTo>
                    <a:pt x="299" y="249"/>
                  </a:lnTo>
                  <a:lnTo>
                    <a:pt x="301" y="247"/>
                  </a:lnTo>
                  <a:lnTo>
                    <a:pt x="302" y="242"/>
                  </a:lnTo>
                  <a:lnTo>
                    <a:pt x="302" y="216"/>
                  </a:lnTo>
                  <a:lnTo>
                    <a:pt x="302" y="164"/>
                  </a:lnTo>
                  <a:lnTo>
                    <a:pt x="302" y="111"/>
                  </a:lnTo>
                  <a:lnTo>
                    <a:pt x="302" y="82"/>
                  </a:lnTo>
                  <a:lnTo>
                    <a:pt x="301" y="76"/>
                  </a:lnTo>
                  <a:lnTo>
                    <a:pt x="298" y="72"/>
                  </a:lnTo>
                  <a:lnTo>
                    <a:pt x="295" y="68"/>
                  </a:lnTo>
                  <a:lnTo>
                    <a:pt x="290" y="66"/>
                  </a:lnTo>
                  <a:lnTo>
                    <a:pt x="286" y="65"/>
                  </a:lnTo>
                  <a:lnTo>
                    <a:pt x="279" y="61"/>
                  </a:lnTo>
                  <a:lnTo>
                    <a:pt x="269" y="57"/>
                  </a:lnTo>
                  <a:lnTo>
                    <a:pt x="260" y="53"/>
                  </a:lnTo>
                  <a:lnTo>
                    <a:pt x="251" y="49"/>
                  </a:lnTo>
                  <a:lnTo>
                    <a:pt x="243" y="45"/>
                  </a:lnTo>
                  <a:lnTo>
                    <a:pt x="237" y="43"/>
                  </a:lnTo>
                  <a:lnTo>
                    <a:pt x="235" y="42"/>
                  </a:lnTo>
                  <a:lnTo>
                    <a:pt x="235" y="41"/>
                  </a:lnTo>
                  <a:lnTo>
                    <a:pt x="235" y="38"/>
                  </a:lnTo>
                  <a:lnTo>
                    <a:pt x="235" y="36"/>
                  </a:lnTo>
                  <a:lnTo>
                    <a:pt x="235" y="33"/>
                  </a:lnTo>
                  <a:lnTo>
                    <a:pt x="233" y="30"/>
                  </a:lnTo>
                  <a:lnTo>
                    <a:pt x="229" y="27"/>
                  </a:lnTo>
                  <a:lnTo>
                    <a:pt x="225" y="24"/>
                  </a:lnTo>
                  <a:lnTo>
                    <a:pt x="220" y="22"/>
                  </a:lnTo>
                  <a:lnTo>
                    <a:pt x="211" y="20"/>
                  </a:lnTo>
                  <a:lnTo>
                    <a:pt x="200" y="16"/>
                  </a:lnTo>
                  <a:lnTo>
                    <a:pt x="189" y="13"/>
                  </a:lnTo>
                  <a:lnTo>
                    <a:pt x="176" y="8"/>
                  </a:lnTo>
                  <a:lnTo>
                    <a:pt x="166" y="6"/>
                  </a:lnTo>
                  <a:lnTo>
                    <a:pt x="158" y="3"/>
                  </a:lnTo>
                  <a:lnTo>
                    <a:pt x="153" y="1"/>
                  </a:lnTo>
                  <a:lnTo>
                    <a:pt x="147" y="0"/>
                  </a:lnTo>
                  <a:lnTo>
                    <a:pt x="143" y="0"/>
                  </a:lnTo>
                  <a:lnTo>
                    <a:pt x="137" y="0"/>
                  </a:lnTo>
                  <a:lnTo>
                    <a:pt x="131" y="1"/>
                  </a:lnTo>
                  <a:lnTo>
                    <a:pt x="124" y="3"/>
                  </a:lnTo>
                  <a:lnTo>
                    <a:pt x="112" y="6"/>
                  </a:lnTo>
                  <a:lnTo>
                    <a:pt x="93" y="11"/>
                  </a:lnTo>
                  <a:lnTo>
                    <a:pt x="74" y="16"/>
                  </a:lnTo>
                  <a:lnTo>
                    <a:pt x="53" y="22"/>
                  </a:lnTo>
                  <a:lnTo>
                    <a:pt x="36" y="27"/>
                  </a:lnTo>
                  <a:lnTo>
                    <a:pt x="22" y="30"/>
                  </a:lnTo>
                  <a:lnTo>
                    <a:pt x="16" y="31"/>
                  </a:lnTo>
                  <a:lnTo>
                    <a:pt x="7" y="35"/>
                  </a:lnTo>
                  <a:lnTo>
                    <a:pt x="2" y="38"/>
                  </a:lnTo>
                  <a:lnTo>
                    <a:pt x="0" y="44"/>
                  </a:lnTo>
                  <a:lnTo>
                    <a:pt x="0" y="52"/>
                  </a:lnTo>
                  <a:lnTo>
                    <a:pt x="0" y="83"/>
                  </a:lnTo>
                  <a:lnTo>
                    <a:pt x="0" y="147"/>
                  </a:lnTo>
                  <a:lnTo>
                    <a:pt x="0" y="210"/>
                  </a:lnTo>
                  <a:lnTo>
                    <a:pt x="0" y="242"/>
                  </a:lnTo>
                  <a:lnTo>
                    <a:pt x="0" y="247"/>
                  </a:lnTo>
                  <a:lnTo>
                    <a:pt x="1" y="250"/>
                  </a:lnTo>
                  <a:lnTo>
                    <a:pt x="3" y="254"/>
                  </a:lnTo>
                  <a:lnTo>
                    <a:pt x="6" y="255"/>
                  </a:lnTo>
                  <a:lnTo>
                    <a:pt x="9" y="256"/>
                  </a:lnTo>
                  <a:lnTo>
                    <a:pt x="14" y="258"/>
                  </a:lnTo>
                  <a:lnTo>
                    <a:pt x="18" y="259"/>
                  </a:lnTo>
                  <a:lnTo>
                    <a:pt x="19" y="259"/>
                  </a:lnTo>
                  <a:lnTo>
                    <a:pt x="24" y="265"/>
                  </a:lnTo>
                  <a:lnTo>
                    <a:pt x="45" y="269"/>
                  </a:lnTo>
                  <a:lnTo>
                    <a:pt x="56" y="279"/>
                  </a:lnTo>
                  <a:close/>
                </a:path>
              </a:pathLst>
            </a:custGeom>
            <a:solidFill>
              <a:srgbClr val="D6C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09" name="Freeform 109"/>
            <p:cNvSpPr>
              <a:spLocks/>
            </p:cNvSpPr>
            <p:nvPr/>
          </p:nvSpPr>
          <p:spPr bwMode="auto">
            <a:xfrm>
              <a:off x="1144" y="2629"/>
              <a:ext cx="54" cy="44"/>
            </a:xfrm>
            <a:custGeom>
              <a:avLst/>
              <a:gdLst>
                <a:gd name="T0" fmla="*/ 54 w 110"/>
                <a:gd name="T1" fmla="*/ 44 h 87"/>
                <a:gd name="T2" fmla="*/ 54 w 110"/>
                <a:gd name="T3" fmla="*/ 0 h 87"/>
                <a:gd name="T4" fmla="*/ 0 w 110"/>
                <a:gd name="T5" fmla="*/ 9 h 87"/>
                <a:gd name="T6" fmla="*/ 0 w 110"/>
                <a:gd name="T7" fmla="*/ 44 h 87"/>
                <a:gd name="T8" fmla="*/ 54 w 110"/>
                <a:gd name="T9" fmla="*/ 44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0" h="87">
                  <a:moveTo>
                    <a:pt x="110" y="87"/>
                  </a:moveTo>
                  <a:lnTo>
                    <a:pt x="110" y="0"/>
                  </a:lnTo>
                  <a:lnTo>
                    <a:pt x="0" y="17"/>
                  </a:lnTo>
                  <a:lnTo>
                    <a:pt x="0" y="87"/>
                  </a:lnTo>
                  <a:lnTo>
                    <a:pt x="110" y="87"/>
                  </a:lnTo>
                  <a:close/>
                </a:path>
              </a:pathLst>
            </a:custGeom>
            <a:solidFill>
              <a:srgbClr val="B79B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10" name="Freeform 110"/>
            <p:cNvSpPr>
              <a:spLocks/>
            </p:cNvSpPr>
            <p:nvPr/>
          </p:nvSpPr>
          <p:spPr bwMode="auto">
            <a:xfrm>
              <a:off x="1246" y="2490"/>
              <a:ext cx="48" cy="122"/>
            </a:xfrm>
            <a:custGeom>
              <a:avLst/>
              <a:gdLst>
                <a:gd name="T0" fmla="*/ 7 w 97"/>
                <a:gd name="T1" fmla="*/ 0 h 245"/>
                <a:gd name="T2" fmla="*/ 10 w 97"/>
                <a:gd name="T3" fmla="*/ 1 h 245"/>
                <a:gd name="T4" fmla="*/ 14 w 97"/>
                <a:gd name="T5" fmla="*/ 3 h 245"/>
                <a:gd name="T6" fmla="*/ 19 w 97"/>
                <a:gd name="T7" fmla="*/ 4 h 245"/>
                <a:gd name="T8" fmla="*/ 25 w 97"/>
                <a:gd name="T9" fmla="*/ 6 h 245"/>
                <a:gd name="T10" fmla="*/ 31 w 97"/>
                <a:gd name="T11" fmla="*/ 8 h 245"/>
                <a:gd name="T12" fmla="*/ 36 w 97"/>
                <a:gd name="T13" fmla="*/ 10 h 245"/>
                <a:gd name="T14" fmla="*/ 41 w 97"/>
                <a:gd name="T15" fmla="*/ 11 h 245"/>
                <a:gd name="T16" fmla="*/ 43 w 97"/>
                <a:gd name="T17" fmla="*/ 12 h 245"/>
                <a:gd name="T18" fmla="*/ 45 w 97"/>
                <a:gd name="T19" fmla="*/ 13 h 245"/>
                <a:gd name="T20" fmla="*/ 47 w 97"/>
                <a:gd name="T21" fmla="*/ 15 h 245"/>
                <a:gd name="T22" fmla="*/ 48 w 97"/>
                <a:gd name="T23" fmla="*/ 16 h 245"/>
                <a:gd name="T24" fmla="*/ 48 w 97"/>
                <a:gd name="T25" fmla="*/ 18 h 245"/>
                <a:gd name="T26" fmla="*/ 48 w 97"/>
                <a:gd name="T27" fmla="*/ 32 h 245"/>
                <a:gd name="T28" fmla="*/ 48 w 97"/>
                <a:gd name="T29" fmla="*/ 64 h 245"/>
                <a:gd name="T30" fmla="*/ 48 w 97"/>
                <a:gd name="T31" fmla="*/ 98 h 245"/>
                <a:gd name="T32" fmla="*/ 48 w 97"/>
                <a:gd name="T33" fmla="*/ 115 h 245"/>
                <a:gd name="T34" fmla="*/ 48 w 97"/>
                <a:gd name="T35" fmla="*/ 118 h 245"/>
                <a:gd name="T36" fmla="*/ 47 w 97"/>
                <a:gd name="T37" fmla="*/ 120 h 245"/>
                <a:gd name="T38" fmla="*/ 46 w 97"/>
                <a:gd name="T39" fmla="*/ 122 h 245"/>
                <a:gd name="T40" fmla="*/ 44 w 97"/>
                <a:gd name="T41" fmla="*/ 122 h 245"/>
                <a:gd name="T42" fmla="*/ 42 w 97"/>
                <a:gd name="T43" fmla="*/ 122 h 245"/>
                <a:gd name="T44" fmla="*/ 37 w 97"/>
                <a:gd name="T45" fmla="*/ 122 h 245"/>
                <a:gd name="T46" fmla="*/ 30 w 97"/>
                <a:gd name="T47" fmla="*/ 122 h 245"/>
                <a:gd name="T48" fmla="*/ 22 w 97"/>
                <a:gd name="T49" fmla="*/ 122 h 245"/>
                <a:gd name="T50" fmla="*/ 14 w 97"/>
                <a:gd name="T51" fmla="*/ 122 h 245"/>
                <a:gd name="T52" fmla="*/ 7 w 97"/>
                <a:gd name="T53" fmla="*/ 122 h 245"/>
                <a:gd name="T54" fmla="*/ 2 w 97"/>
                <a:gd name="T55" fmla="*/ 122 h 245"/>
                <a:gd name="T56" fmla="*/ 0 w 97"/>
                <a:gd name="T57" fmla="*/ 122 h 245"/>
                <a:gd name="T58" fmla="*/ 3 w 97"/>
                <a:gd name="T59" fmla="*/ 121 h 245"/>
                <a:gd name="T60" fmla="*/ 4 w 97"/>
                <a:gd name="T61" fmla="*/ 120 h 245"/>
                <a:gd name="T62" fmla="*/ 5 w 97"/>
                <a:gd name="T63" fmla="*/ 118 h 245"/>
                <a:gd name="T64" fmla="*/ 6 w 97"/>
                <a:gd name="T65" fmla="*/ 117 h 245"/>
                <a:gd name="T66" fmla="*/ 6 w 97"/>
                <a:gd name="T67" fmla="*/ 98 h 245"/>
                <a:gd name="T68" fmla="*/ 6 w 97"/>
                <a:gd name="T69" fmla="*/ 60 h 245"/>
                <a:gd name="T70" fmla="*/ 6 w 97"/>
                <a:gd name="T71" fmla="*/ 22 h 245"/>
                <a:gd name="T72" fmla="*/ 6 w 97"/>
                <a:gd name="T73" fmla="*/ 4 h 245"/>
                <a:gd name="T74" fmla="*/ 5 w 97"/>
                <a:gd name="T75" fmla="*/ 3 h 245"/>
                <a:gd name="T76" fmla="*/ 4 w 97"/>
                <a:gd name="T77" fmla="*/ 2 h 245"/>
                <a:gd name="T78" fmla="*/ 3 w 97"/>
                <a:gd name="T79" fmla="*/ 0 h 245"/>
                <a:gd name="T80" fmla="*/ 2 w 97"/>
                <a:gd name="T81" fmla="*/ 0 h 245"/>
                <a:gd name="T82" fmla="*/ 4 w 97"/>
                <a:gd name="T83" fmla="*/ 0 h 245"/>
                <a:gd name="T84" fmla="*/ 5 w 97"/>
                <a:gd name="T85" fmla="*/ 0 h 245"/>
                <a:gd name="T86" fmla="*/ 6 w 97"/>
                <a:gd name="T87" fmla="*/ 0 h 245"/>
                <a:gd name="T88" fmla="*/ 7 w 97"/>
                <a:gd name="T89" fmla="*/ 0 h 24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97" h="245">
                  <a:moveTo>
                    <a:pt x="15" y="1"/>
                  </a:moveTo>
                  <a:lnTo>
                    <a:pt x="20" y="3"/>
                  </a:lnTo>
                  <a:lnTo>
                    <a:pt x="28" y="6"/>
                  </a:lnTo>
                  <a:lnTo>
                    <a:pt x="38" y="8"/>
                  </a:lnTo>
                  <a:lnTo>
                    <a:pt x="51" y="13"/>
                  </a:lnTo>
                  <a:lnTo>
                    <a:pt x="62" y="16"/>
                  </a:lnTo>
                  <a:lnTo>
                    <a:pt x="73" y="20"/>
                  </a:lnTo>
                  <a:lnTo>
                    <a:pt x="82" y="22"/>
                  </a:lnTo>
                  <a:lnTo>
                    <a:pt x="87" y="24"/>
                  </a:lnTo>
                  <a:lnTo>
                    <a:pt x="91" y="27"/>
                  </a:lnTo>
                  <a:lnTo>
                    <a:pt x="95" y="30"/>
                  </a:lnTo>
                  <a:lnTo>
                    <a:pt x="97" y="33"/>
                  </a:lnTo>
                  <a:lnTo>
                    <a:pt x="97" y="36"/>
                  </a:lnTo>
                  <a:lnTo>
                    <a:pt x="97" y="65"/>
                  </a:lnTo>
                  <a:lnTo>
                    <a:pt x="97" y="129"/>
                  </a:lnTo>
                  <a:lnTo>
                    <a:pt x="97" y="196"/>
                  </a:lnTo>
                  <a:lnTo>
                    <a:pt x="97" y="231"/>
                  </a:lnTo>
                  <a:lnTo>
                    <a:pt x="96" y="236"/>
                  </a:lnTo>
                  <a:lnTo>
                    <a:pt x="95" y="241"/>
                  </a:lnTo>
                  <a:lnTo>
                    <a:pt x="92" y="244"/>
                  </a:lnTo>
                  <a:lnTo>
                    <a:pt x="89" y="245"/>
                  </a:lnTo>
                  <a:lnTo>
                    <a:pt x="84" y="245"/>
                  </a:lnTo>
                  <a:lnTo>
                    <a:pt x="74" y="245"/>
                  </a:lnTo>
                  <a:lnTo>
                    <a:pt x="60" y="245"/>
                  </a:lnTo>
                  <a:lnTo>
                    <a:pt x="45" y="245"/>
                  </a:lnTo>
                  <a:lnTo>
                    <a:pt x="29" y="245"/>
                  </a:lnTo>
                  <a:lnTo>
                    <a:pt x="15" y="245"/>
                  </a:lnTo>
                  <a:lnTo>
                    <a:pt x="5" y="245"/>
                  </a:lnTo>
                  <a:lnTo>
                    <a:pt x="0" y="245"/>
                  </a:lnTo>
                  <a:lnTo>
                    <a:pt x="6" y="243"/>
                  </a:lnTo>
                  <a:lnTo>
                    <a:pt x="9" y="241"/>
                  </a:lnTo>
                  <a:lnTo>
                    <a:pt x="11" y="237"/>
                  </a:lnTo>
                  <a:lnTo>
                    <a:pt x="12" y="234"/>
                  </a:lnTo>
                  <a:lnTo>
                    <a:pt x="12" y="197"/>
                  </a:lnTo>
                  <a:lnTo>
                    <a:pt x="12" y="121"/>
                  </a:lnTo>
                  <a:lnTo>
                    <a:pt x="12" y="45"/>
                  </a:lnTo>
                  <a:lnTo>
                    <a:pt x="12" y="8"/>
                  </a:lnTo>
                  <a:lnTo>
                    <a:pt x="11" y="6"/>
                  </a:lnTo>
                  <a:lnTo>
                    <a:pt x="9" y="4"/>
                  </a:lnTo>
                  <a:lnTo>
                    <a:pt x="7" y="1"/>
                  </a:lnTo>
                  <a:lnTo>
                    <a:pt x="5" y="0"/>
                  </a:lnTo>
                  <a:lnTo>
                    <a:pt x="8" y="1"/>
                  </a:lnTo>
                  <a:lnTo>
                    <a:pt x="11" y="1"/>
                  </a:lnTo>
                  <a:lnTo>
                    <a:pt x="13" y="1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B79B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11" name="Freeform 111"/>
            <p:cNvSpPr>
              <a:spLocks/>
            </p:cNvSpPr>
            <p:nvPr/>
          </p:nvSpPr>
          <p:spPr bwMode="auto">
            <a:xfrm>
              <a:off x="1048" y="2665"/>
              <a:ext cx="22" cy="8"/>
            </a:xfrm>
            <a:custGeom>
              <a:avLst/>
              <a:gdLst>
                <a:gd name="T0" fmla="*/ 22 w 44"/>
                <a:gd name="T1" fmla="*/ 8 h 16"/>
                <a:gd name="T2" fmla="*/ 22 w 44"/>
                <a:gd name="T3" fmla="*/ 0 h 16"/>
                <a:gd name="T4" fmla="*/ 2 w 44"/>
                <a:gd name="T5" fmla="*/ 3 h 16"/>
                <a:gd name="T6" fmla="*/ 1 w 44"/>
                <a:gd name="T7" fmla="*/ 3 h 16"/>
                <a:gd name="T8" fmla="*/ 1 w 44"/>
                <a:gd name="T9" fmla="*/ 3 h 16"/>
                <a:gd name="T10" fmla="*/ 0 w 44"/>
                <a:gd name="T11" fmla="*/ 4 h 16"/>
                <a:gd name="T12" fmla="*/ 0 w 44"/>
                <a:gd name="T13" fmla="*/ 4 h 16"/>
                <a:gd name="T14" fmla="*/ 0 w 44"/>
                <a:gd name="T15" fmla="*/ 6 h 16"/>
                <a:gd name="T16" fmla="*/ 0 w 44"/>
                <a:gd name="T17" fmla="*/ 7 h 16"/>
                <a:gd name="T18" fmla="*/ 0 w 44"/>
                <a:gd name="T19" fmla="*/ 8 h 16"/>
                <a:gd name="T20" fmla="*/ 0 w 44"/>
                <a:gd name="T21" fmla="*/ 8 h 16"/>
                <a:gd name="T22" fmla="*/ 22 w 44"/>
                <a:gd name="T23" fmla="*/ 8 h 1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4" h="16">
                  <a:moveTo>
                    <a:pt x="44" y="16"/>
                  </a:moveTo>
                  <a:lnTo>
                    <a:pt x="44" y="0"/>
                  </a:lnTo>
                  <a:lnTo>
                    <a:pt x="4" y="6"/>
                  </a:lnTo>
                  <a:lnTo>
                    <a:pt x="2" y="6"/>
                  </a:lnTo>
                  <a:lnTo>
                    <a:pt x="1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11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0" y="16"/>
                  </a:lnTo>
                  <a:lnTo>
                    <a:pt x="44" y="16"/>
                  </a:lnTo>
                  <a:close/>
                </a:path>
              </a:pathLst>
            </a:custGeom>
            <a:solidFill>
              <a:srgbClr val="C1AA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12" name="Freeform 112"/>
            <p:cNvSpPr>
              <a:spLocks/>
            </p:cNvSpPr>
            <p:nvPr/>
          </p:nvSpPr>
          <p:spPr bwMode="auto">
            <a:xfrm>
              <a:off x="1070" y="2652"/>
              <a:ext cx="113" cy="21"/>
            </a:xfrm>
            <a:custGeom>
              <a:avLst/>
              <a:gdLst>
                <a:gd name="T0" fmla="*/ 0 w 227"/>
                <a:gd name="T1" fmla="*/ 21 h 41"/>
                <a:gd name="T2" fmla="*/ 113 w 227"/>
                <a:gd name="T3" fmla="*/ 21 h 41"/>
                <a:gd name="T4" fmla="*/ 113 w 227"/>
                <a:gd name="T5" fmla="*/ 16 h 41"/>
                <a:gd name="T6" fmla="*/ 113 w 227"/>
                <a:gd name="T7" fmla="*/ 11 h 41"/>
                <a:gd name="T8" fmla="*/ 113 w 227"/>
                <a:gd name="T9" fmla="*/ 5 h 41"/>
                <a:gd name="T10" fmla="*/ 113 w 227"/>
                <a:gd name="T11" fmla="*/ 3 h 41"/>
                <a:gd name="T12" fmla="*/ 112 w 227"/>
                <a:gd name="T13" fmla="*/ 1 h 41"/>
                <a:gd name="T14" fmla="*/ 111 w 227"/>
                <a:gd name="T15" fmla="*/ 0 h 41"/>
                <a:gd name="T16" fmla="*/ 108 w 227"/>
                <a:gd name="T17" fmla="*/ 0 h 41"/>
                <a:gd name="T18" fmla="*/ 104 w 227"/>
                <a:gd name="T19" fmla="*/ 1 h 41"/>
                <a:gd name="T20" fmla="*/ 102 w 227"/>
                <a:gd name="T21" fmla="*/ 1 h 41"/>
                <a:gd name="T22" fmla="*/ 97 w 227"/>
                <a:gd name="T23" fmla="*/ 2 h 41"/>
                <a:gd name="T24" fmla="*/ 91 w 227"/>
                <a:gd name="T25" fmla="*/ 3 h 41"/>
                <a:gd name="T26" fmla="*/ 84 w 227"/>
                <a:gd name="T27" fmla="*/ 4 h 41"/>
                <a:gd name="T28" fmla="*/ 76 w 227"/>
                <a:gd name="T29" fmla="*/ 4 h 41"/>
                <a:gd name="T30" fmla="*/ 67 w 227"/>
                <a:gd name="T31" fmla="*/ 5 h 41"/>
                <a:gd name="T32" fmla="*/ 58 w 227"/>
                <a:gd name="T33" fmla="*/ 7 h 41"/>
                <a:gd name="T34" fmla="*/ 49 w 227"/>
                <a:gd name="T35" fmla="*/ 8 h 41"/>
                <a:gd name="T36" fmla="*/ 39 w 227"/>
                <a:gd name="T37" fmla="*/ 8 h 41"/>
                <a:gd name="T38" fmla="*/ 30 w 227"/>
                <a:gd name="T39" fmla="*/ 9 h 41"/>
                <a:gd name="T40" fmla="*/ 22 w 227"/>
                <a:gd name="T41" fmla="*/ 11 h 41"/>
                <a:gd name="T42" fmla="*/ 15 w 227"/>
                <a:gd name="T43" fmla="*/ 11 h 41"/>
                <a:gd name="T44" fmla="*/ 8 w 227"/>
                <a:gd name="T45" fmla="*/ 12 h 41"/>
                <a:gd name="T46" fmla="*/ 4 w 227"/>
                <a:gd name="T47" fmla="*/ 12 h 41"/>
                <a:gd name="T48" fmla="*/ 1 w 227"/>
                <a:gd name="T49" fmla="*/ 13 h 41"/>
                <a:gd name="T50" fmla="*/ 0 w 227"/>
                <a:gd name="T51" fmla="*/ 13 h 41"/>
                <a:gd name="T52" fmla="*/ 0 w 227"/>
                <a:gd name="T53" fmla="*/ 21 h 4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227" h="41">
                  <a:moveTo>
                    <a:pt x="0" y="41"/>
                  </a:moveTo>
                  <a:lnTo>
                    <a:pt x="227" y="41"/>
                  </a:lnTo>
                  <a:lnTo>
                    <a:pt x="227" y="31"/>
                  </a:lnTo>
                  <a:lnTo>
                    <a:pt x="227" y="21"/>
                  </a:lnTo>
                  <a:lnTo>
                    <a:pt x="227" y="10"/>
                  </a:lnTo>
                  <a:lnTo>
                    <a:pt x="227" y="5"/>
                  </a:lnTo>
                  <a:lnTo>
                    <a:pt x="225" y="1"/>
                  </a:lnTo>
                  <a:lnTo>
                    <a:pt x="223" y="0"/>
                  </a:lnTo>
                  <a:lnTo>
                    <a:pt x="217" y="0"/>
                  </a:lnTo>
                  <a:lnTo>
                    <a:pt x="209" y="1"/>
                  </a:lnTo>
                  <a:lnTo>
                    <a:pt x="204" y="2"/>
                  </a:lnTo>
                  <a:lnTo>
                    <a:pt x="194" y="3"/>
                  </a:lnTo>
                  <a:lnTo>
                    <a:pt x="183" y="5"/>
                  </a:lnTo>
                  <a:lnTo>
                    <a:pt x="168" y="7"/>
                  </a:lnTo>
                  <a:lnTo>
                    <a:pt x="152" y="8"/>
                  </a:lnTo>
                  <a:lnTo>
                    <a:pt x="134" y="10"/>
                  </a:lnTo>
                  <a:lnTo>
                    <a:pt x="116" y="13"/>
                  </a:lnTo>
                  <a:lnTo>
                    <a:pt x="98" y="15"/>
                  </a:lnTo>
                  <a:lnTo>
                    <a:pt x="79" y="16"/>
                  </a:lnTo>
                  <a:lnTo>
                    <a:pt x="61" y="18"/>
                  </a:lnTo>
                  <a:lnTo>
                    <a:pt x="45" y="21"/>
                  </a:lnTo>
                  <a:lnTo>
                    <a:pt x="30" y="22"/>
                  </a:lnTo>
                  <a:lnTo>
                    <a:pt x="17" y="23"/>
                  </a:lnTo>
                  <a:lnTo>
                    <a:pt x="8" y="24"/>
                  </a:lnTo>
                  <a:lnTo>
                    <a:pt x="2" y="25"/>
                  </a:lnTo>
                  <a:lnTo>
                    <a:pt x="0" y="25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D6C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13" name="Freeform 113"/>
            <p:cNvSpPr>
              <a:spLocks/>
            </p:cNvSpPr>
            <p:nvPr/>
          </p:nvSpPr>
          <p:spPr bwMode="auto">
            <a:xfrm>
              <a:off x="1187" y="2619"/>
              <a:ext cx="122" cy="10"/>
            </a:xfrm>
            <a:custGeom>
              <a:avLst/>
              <a:gdLst>
                <a:gd name="T0" fmla="*/ 122 w 246"/>
                <a:gd name="T1" fmla="*/ 0 h 20"/>
                <a:gd name="T2" fmla="*/ 122 w 246"/>
                <a:gd name="T3" fmla="*/ 2 h 20"/>
                <a:gd name="T4" fmla="*/ 122 w 246"/>
                <a:gd name="T5" fmla="*/ 5 h 20"/>
                <a:gd name="T6" fmla="*/ 121 w 246"/>
                <a:gd name="T7" fmla="*/ 8 h 20"/>
                <a:gd name="T8" fmla="*/ 121 w 246"/>
                <a:gd name="T9" fmla="*/ 10 h 20"/>
                <a:gd name="T10" fmla="*/ 120 w 246"/>
                <a:gd name="T11" fmla="*/ 10 h 20"/>
                <a:gd name="T12" fmla="*/ 117 w 246"/>
                <a:gd name="T13" fmla="*/ 10 h 20"/>
                <a:gd name="T14" fmla="*/ 112 w 246"/>
                <a:gd name="T15" fmla="*/ 10 h 20"/>
                <a:gd name="T16" fmla="*/ 105 w 246"/>
                <a:gd name="T17" fmla="*/ 10 h 20"/>
                <a:gd name="T18" fmla="*/ 97 w 246"/>
                <a:gd name="T19" fmla="*/ 10 h 20"/>
                <a:gd name="T20" fmla="*/ 89 w 246"/>
                <a:gd name="T21" fmla="*/ 10 h 20"/>
                <a:gd name="T22" fmla="*/ 80 w 246"/>
                <a:gd name="T23" fmla="*/ 10 h 20"/>
                <a:gd name="T24" fmla="*/ 70 w 246"/>
                <a:gd name="T25" fmla="*/ 10 h 20"/>
                <a:gd name="T26" fmla="*/ 60 w 246"/>
                <a:gd name="T27" fmla="*/ 10 h 20"/>
                <a:gd name="T28" fmla="*/ 51 w 246"/>
                <a:gd name="T29" fmla="*/ 10 h 20"/>
                <a:gd name="T30" fmla="*/ 43 w 246"/>
                <a:gd name="T31" fmla="*/ 10 h 20"/>
                <a:gd name="T32" fmla="*/ 35 w 246"/>
                <a:gd name="T33" fmla="*/ 10 h 20"/>
                <a:gd name="T34" fmla="*/ 28 w 246"/>
                <a:gd name="T35" fmla="*/ 10 h 20"/>
                <a:gd name="T36" fmla="*/ 23 w 246"/>
                <a:gd name="T37" fmla="*/ 10 h 20"/>
                <a:gd name="T38" fmla="*/ 20 w 246"/>
                <a:gd name="T39" fmla="*/ 10 h 20"/>
                <a:gd name="T40" fmla="*/ 18 w 246"/>
                <a:gd name="T41" fmla="*/ 10 h 20"/>
                <a:gd name="T42" fmla="*/ 13 w 246"/>
                <a:gd name="T43" fmla="*/ 5 h 20"/>
                <a:gd name="T44" fmla="*/ 2 w 246"/>
                <a:gd name="T45" fmla="*/ 3 h 20"/>
                <a:gd name="T46" fmla="*/ 0 w 246"/>
                <a:gd name="T47" fmla="*/ 0 h 20"/>
                <a:gd name="T48" fmla="*/ 122 w 246"/>
                <a:gd name="T49" fmla="*/ 0 h 2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246" h="20">
                  <a:moveTo>
                    <a:pt x="246" y="0"/>
                  </a:moveTo>
                  <a:lnTo>
                    <a:pt x="246" y="4"/>
                  </a:lnTo>
                  <a:lnTo>
                    <a:pt x="245" y="10"/>
                  </a:lnTo>
                  <a:lnTo>
                    <a:pt x="244" y="16"/>
                  </a:lnTo>
                  <a:lnTo>
                    <a:pt x="244" y="20"/>
                  </a:lnTo>
                  <a:lnTo>
                    <a:pt x="241" y="20"/>
                  </a:lnTo>
                  <a:lnTo>
                    <a:pt x="235" y="20"/>
                  </a:lnTo>
                  <a:lnTo>
                    <a:pt x="225" y="20"/>
                  </a:lnTo>
                  <a:lnTo>
                    <a:pt x="211" y="20"/>
                  </a:lnTo>
                  <a:lnTo>
                    <a:pt x="196" y="20"/>
                  </a:lnTo>
                  <a:lnTo>
                    <a:pt x="179" y="20"/>
                  </a:lnTo>
                  <a:lnTo>
                    <a:pt x="161" y="20"/>
                  </a:lnTo>
                  <a:lnTo>
                    <a:pt x="141" y="20"/>
                  </a:lnTo>
                  <a:lnTo>
                    <a:pt x="121" y="20"/>
                  </a:lnTo>
                  <a:lnTo>
                    <a:pt x="103" y="20"/>
                  </a:lnTo>
                  <a:lnTo>
                    <a:pt x="86" y="20"/>
                  </a:lnTo>
                  <a:lnTo>
                    <a:pt x="70" y="20"/>
                  </a:lnTo>
                  <a:lnTo>
                    <a:pt x="57" y="20"/>
                  </a:lnTo>
                  <a:lnTo>
                    <a:pt x="47" y="20"/>
                  </a:lnTo>
                  <a:lnTo>
                    <a:pt x="40" y="20"/>
                  </a:lnTo>
                  <a:lnTo>
                    <a:pt x="37" y="20"/>
                  </a:lnTo>
                  <a:lnTo>
                    <a:pt x="26" y="10"/>
                  </a:lnTo>
                  <a:lnTo>
                    <a:pt x="5" y="6"/>
                  </a:lnTo>
                  <a:lnTo>
                    <a:pt x="0" y="0"/>
                  </a:lnTo>
                  <a:lnTo>
                    <a:pt x="246" y="0"/>
                  </a:lnTo>
                  <a:close/>
                </a:path>
              </a:pathLst>
            </a:custGeom>
            <a:solidFill>
              <a:srgbClr val="9972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14" name="Freeform 114"/>
            <p:cNvSpPr>
              <a:spLocks/>
            </p:cNvSpPr>
            <p:nvPr/>
          </p:nvSpPr>
          <p:spPr bwMode="auto">
            <a:xfrm>
              <a:off x="1186" y="2502"/>
              <a:ext cx="55" cy="105"/>
            </a:xfrm>
            <a:custGeom>
              <a:avLst/>
              <a:gdLst>
                <a:gd name="T0" fmla="*/ 55 w 111"/>
                <a:gd name="T1" fmla="*/ 2 h 209"/>
                <a:gd name="T2" fmla="*/ 49 w 111"/>
                <a:gd name="T3" fmla="*/ 3 h 209"/>
                <a:gd name="T4" fmla="*/ 42 w 111"/>
                <a:gd name="T5" fmla="*/ 4 h 209"/>
                <a:gd name="T6" fmla="*/ 36 w 111"/>
                <a:gd name="T7" fmla="*/ 6 h 209"/>
                <a:gd name="T8" fmla="*/ 29 w 111"/>
                <a:gd name="T9" fmla="*/ 7 h 209"/>
                <a:gd name="T10" fmla="*/ 22 w 111"/>
                <a:gd name="T11" fmla="*/ 9 h 209"/>
                <a:gd name="T12" fmla="*/ 15 w 111"/>
                <a:gd name="T13" fmla="*/ 10 h 209"/>
                <a:gd name="T14" fmla="*/ 10 w 111"/>
                <a:gd name="T15" fmla="*/ 12 h 209"/>
                <a:gd name="T16" fmla="*/ 6 w 111"/>
                <a:gd name="T17" fmla="*/ 14 h 209"/>
                <a:gd name="T18" fmla="*/ 5 w 111"/>
                <a:gd name="T19" fmla="*/ 14 h 209"/>
                <a:gd name="T20" fmla="*/ 4 w 111"/>
                <a:gd name="T21" fmla="*/ 15 h 209"/>
                <a:gd name="T22" fmla="*/ 3 w 111"/>
                <a:gd name="T23" fmla="*/ 16 h 209"/>
                <a:gd name="T24" fmla="*/ 3 w 111"/>
                <a:gd name="T25" fmla="*/ 17 h 209"/>
                <a:gd name="T26" fmla="*/ 3 w 111"/>
                <a:gd name="T27" fmla="*/ 31 h 209"/>
                <a:gd name="T28" fmla="*/ 3 w 111"/>
                <a:gd name="T29" fmla="*/ 59 h 209"/>
                <a:gd name="T30" fmla="*/ 3 w 111"/>
                <a:gd name="T31" fmla="*/ 88 h 209"/>
                <a:gd name="T32" fmla="*/ 3 w 111"/>
                <a:gd name="T33" fmla="*/ 103 h 209"/>
                <a:gd name="T34" fmla="*/ 3 w 111"/>
                <a:gd name="T35" fmla="*/ 103 h 209"/>
                <a:gd name="T36" fmla="*/ 3 w 111"/>
                <a:gd name="T37" fmla="*/ 103 h 209"/>
                <a:gd name="T38" fmla="*/ 3 w 111"/>
                <a:gd name="T39" fmla="*/ 104 h 209"/>
                <a:gd name="T40" fmla="*/ 4 w 111"/>
                <a:gd name="T41" fmla="*/ 104 h 209"/>
                <a:gd name="T42" fmla="*/ 3 w 111"/>
                <a:gd name="T43" fmla="*/ 105 h 209"/>
                <a:gd name="T44" fmla="*/ 2 w 111"/>
                <a:gd name="T45" fmla="*/ 105 h 209"/>
                <a:gd name="T46" fmla="*/ 0 w 111"/>
                <a:gd name="T47" fmla="*/ 104 h 209"/>
                <a:gd name="T48" fmla="*/ 0 w 111"/>
                <a:gd name="T49" fmla="*/ 104 h 209"/>
                <a:gd name="T50" fmla="*/ 0 w 111"/>
                <a:gd name="T51" fmla="*/ 88 h 209"/>
                <a:gd name="T52" fmla="*/ 0 w 111"/>
                <a:gd name="T53" fmla="*/ 58 h 209"/>
                <a:gd name="T54" fmla="*/ 0 w 111"/>
                <a:gd name="T55" fmla="*/ 29 h 209"/>
                <a:gd name="T56" fmla="*/ 0 w 111"/>
                <a:gd name="T57" fmla="*/ 16 h 209"/>
                <a:gd name="T58" fmla="*/ 0 w 111"/>
                <a:gd name="T59" fmla="*/ 14 h 209"/>
                <a:gd name="T60" fmla="*/ 0 w 111"/>
                <a:gd name="T61" fmla="*/ 13 h 209"/>
                <a:gd name="T62" fmla="*/ 2 w 111"/>
                <a:gd name="T63" fmla="*/ 12 h 209"/>
                <a:gd name="T64" fmla="*/ 3 w 111"/>
                <a:gd name="T65" fmla="*/ 12 h 209"/>
                <a:gd name="T66" fmla="*/ 5 w 111"/>
                <a:gd name="T67" fmla="*/ 12 h 209"/>
                <a:gd name="T68" fmla="*/ 11 w 111"/>
                <a:gd name="T69" fmla="*/ 10 h 209"/>
                <a:gd name="T70" fmla="*/ 18 w 111"/>
                <a:gd name="T71" fmla="*/ 8 h 209"/>
                <a:gd name="T72" fmla="*/ 27 w 111"/>
                <a:gd name="T73" fmla="*/ 6 h 209"/>
                <a:gd name="T74" fmla="*/ 36 w 111"/>
                <a:gd name="T75" fmla="*/ 4 h 209"/>
                <a:gd name="T76" fmla="*/ 44 w 111"/>
                <a:gd name="T77" fmla="*/ 2 h 209"/>
                <a:gd name="T78" fmla="*/ 49 w 111"/>
                <a:gd name="T79" fmla="*/ 1 h 209"/>
                <a:gd name="T80" fmla="*/ 52 w 111"/>
                <a:gd name="T81" fmla="*/ 0 h 209"/>
                <a:gd name="T82" fmla="*/ 54 w 111"/>
                <a:gd name="T83" fmla="*/ 0 h 209"/>
                <a:gd name="T84" fmla="*/ 55 w 111"/>
                <a:gd name="T85" fmla="*/ 1 h 209"/>
                <a:gd name="T86" fmla="*/ 55 w 111"/>
                <a:gd name="T87" fmla="*/ 1 h 209"/>
                <a:gd name="T88" fmla="*/ 55 w 111"/>
                <a:gd name="T89" fmla="*/ 2 h 20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11" h="209">
                  <a:moveTo>
                    <a:pt x="111" y="3"/>
                  </a:moveTo>
                  <a:lnTo>
                    <a:pt x="98" y="5"/>
                  </a:lnTo>
                  <a:lnTo>
                    <a:pt x="85" y="8"/>
                  </a:lnTo>
                  <a:lnTo>
                    <a:pt x="72" y="11"/>
                  </a:lnTo>
                  <a:lnTo>
                    <a:pt x="58" y="13"/>
                  </a:lnTo>
                  <a:lnTo>
                    <a:pt x="44" y="17"/>
                  </a:lnTo>
                  <a:lnTo>
                    <a:pt x="31" y="20"/>
                  </a:lnTo>
                  <a:lnTo>
                    <a:pt x="21" y="24"/>
                  </a:lnTo>
                  <a:lnTo>
                    <a:pt x="12" y="27"/>
                  </a:lnTo>
                  <a:lnTo>
                    <a:pt x="11" y="28"/>
                  </a:lnTo>
                  <a:lnTo>
                    <a:pt x="8" y="30"/>
                  </a:lnTo>
                  <a:lnTo>
                    <a:pt x="7" y="31"/>
                  </a:lnTo>
                  <a:lnTo>
                    <a:pt x="7" y="33"/>
                  </a:lnTo>
                  <a:lnTo>
                    <a:pt x="7" y="61"/>
                  </a:lnTo>
                  <a:lnTo>
                    <a:pt x="7" y="118"/>
                  </a:lnTo>
                  <a:lnTo>
                    <a:pt x="7" y="176"/>
                  </a:lnTo>
                  <a:lnTo>
                    <a:pt x="7" y="205"/>
                  </a:lnTo>
                  <a:lnTo>
                    <a:pt x="7" y="206"/>
                  </a:lnTo>
                  <a:lnTo>
                    <a:pt x="7" y="207"/>
                  </a:lnTo>
                  <a:lnTo>
                    <a:pt x="8" y="208"/>
                  </a:lnTo>
                  <a:lnTo>
                    <a:pt x="6" y="209"/>
                  </a:lnTo>
                  <a:lnTo>
                    <a:pt x="4" y="209"/>
                  </a:lnTo>
                  <a:lnTo>
                    <a:pt x="1" y="208"/>
                  </a:lnTo>
                  <a:lnTo>
                    <a:pt x="0" y="207"/>
                  </a:lnTo>
                  <a:lnTo>
                    <a:pt x="0" y="176"/>
                  </a:lnTo>
                  <a:lnTo>
                    <a:pt x="0" y="116"/>
                  </a:lnTo>
                  <a:lnTo>
                    <a:pt x="0" y="58"/>
                  </a:lnTo>
                  <a:lnTo>
                    <a:pt x="0" y="31"/>
                  </a:lnTo>
                  <a:lnTo>
                    <a:pt x="0" y="27"/>
                  </a:lnTo>
                  <a:lnTo>
                    <a:pt x="1" y="25"/>
                  </a:lnTo>
                  <a:lnTo>
                    <a:pt x="4" y="24"/>
                  </a:lnTo>
                  <a:lnTo>
                    <a:pt x="6" y="24"/>
                  </a:lnTo>
                  <a:lnTo>
                    <a:pt x="11" y="23"/>
                  </a:lnTo>
                  <a:lnTo>
                    <a:pt x="22" y="19"/>
                  </a:lnTo>
                  <a:lnTo>
                    <a:pt x="37" y="16"/>
                  </a:lnTo>
                  <a:lnTo>
                    <a:pt x="55" y="11"/>
                  </a:lnTo>
                  <a:lnTo>
                    <a:pt x="73" y="8"/>
                  </a:lnTo>
                  <a:lnTo>
                    <a:pt x="88" y="4"/>
                  </a:lnTo>
                  <a:lnTo>
                    <a:pt x="99" y="1"/>
                  </a:lnTo>
                  <a:lnTo>
                    <a:pt x="105" y="0"/>
                  </a:lnTo>
                  <a:lnTo>
                    <a:pt x="108" y="0"/>
                  </a:lnTo>
                  <a:lnTo>
                    <a:pt x="110" y="1"/>
                  </a:lnTo>
                  <a:lnTo>
                    <a:pt x="111" y="2"/>
                  </a:lnTo>
                  <a:lnTo>
                    <a:pt x="111" y="3"/>
                  </a:lnTo>
                  <a:close/>
                </a:path>
              </a:pathLst>
            </a:custGeom>
            <a:solidFill>
              <a:srgbClr val="9972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15" name="Freeform 115"/>
            <p:cNvSpPr>
              <a:spLocks/>
            </p:cNvSpPr>
            <p:nvPr/>
          </p:nvSpPr>
          <p:spPr bwMode="auto">
            <a:xfrm>
              <a:off x="1189" y="2504"/>
              <a:ext cx="52" cy="102"/>
            </a:xfrm>
            <a:custGeom>
              <a:avLst/>
              <a:gdLst>
                <a:gd name="T0" fmla="*/ 50 w 104"/>
                <a:gd name="T1" fmla="*/ 99 h 205"/>
                <a:gd name="T2" fmla="*/ 48 w 104"/>
                <a:gd name="T3" fmla="*/ 99 h 205"/>
                <a:gd name="T4" fmla="*/ 42 w 104"/>
                <a:gd name="T5" fmla="*/ 100 h 205"/>
                <a:gd name="T6" fmla="*/ 35 w 104"/>
                <a:gd name="T7" fmla="*/ 101 h 205"/>
                <a:gd name="T8" fmla="*/ 27 w 104"/>
                <a:gd name="T9" fmla="*/ 101 h 205"/>
                <a:gd name="T10" fmla="*/ 19 w 104"/>
                <a:gd name="T11" fmla="*/ 101 h 205"/>
                <a:gd name="T12" fmla="*/ 12 w 104"/>
                <a:gd name="T13" fmla="*/ 102 h 205"/>
                <a:gd name="T14" fmla="*/ 5 w 104"/>
                <a:gd name="T15" fmla="*/ 102 h 205"/>
                <a:gd name="T16" fmla="*/ 1 w 104"/>
                <a:gd name="T17" fmla="*/ 102 h 205"/>
                <a:gd name="T18" fmla="*/ 0 w 104"/>
                <a:gd name="T19" fmla="*/ 102 h 205"/>
                <a:gd name="T20" fmla="*/ 0 w 104"/>
                <a:gd name="T21" fmla="*/ 101 h 205"/>
                <a:gd name="T22" fmla="*/ 0 w 104"/>
                <a:gd name="T23" fmla="*/ 101 h 205"/>
                <a:gd name="T24" fmla="*/ 0 w 104"/>
                <a:gd name="T25" fmla="*/ 101 h 205"/>
                <a:gd name="T26" fmla="*/ 0 w 104"/>
                <a:gd name="T27" fmla="*/ 86 h 205"/>
                <a:gd name="T28" fmla="*/ 0 w 104"/>
                <a:gd name="T29" fmla="*/ 57 h 205"/>
                <a:gd name="T30" fmla="*/ 0 w 104"/>
                <a:gd name="T31" fmla="*/ 29 h 205"/>
                <a:gd name="T32" fmla="*/ 0 w 104"/>
                <a:gd name="T33" fmla="*/ 15 h 205"/>
                <a:gd name="T34" fmla="*/ 0 w 104"/>
                <a:gd name="T35" fmla="*/ 14 h 205"/>
                <a:gd name="T36" fmla="*/ 1 w 104"/>
                <a:gd name="T37" fmla="*/ 13 h 205"/>
                <a:gd name="T38" fmla="*/ 2 w 104"/>
                <a:gd name="T39" fmla="*/ 12 h 205"/>
                <a:gd name="T40" fmla="*/ 3 w 104"/>
                <a:gd name="T41" fmla="*/ 12 h 205"/>
                <a:gd name="T42" fmla="*/ 7 w 104"/>
                <a:gd name="T43" fmla="*/ 10 h 205"/>
                <a:gd name="T44" fmla="*/ 12 w 104"/>
                <a:gd name="T45" fmla="*/ 8 h 205"/>
                <a:gd name="T46" fmla="*/ 19 w 104"/>
                <a:gd name="T47" fmla="*/ 7 h 205"/>
                <a:gd name="T48" fmla="*/ 26 w 104"/>
                <a:gd name="T49" fmla="*/ 5 h 205"/>
                <a:gd name="T50" fmla="*/ 33 w 104"/>
                <a:gd name="T51" fmla="*/ 4 h 205"/>
                <a:gd name="T52" fmla="*/ 39 w 104"/>
                <a:gd name="T53" fmla="*/ 2 h 205"/>
                <a:gd name="T54" fmla="*/ 46 w 104"/>
                <a:gd name="T55" fmla="*/ 1 h 205"/>
                <a:gd name="T56" fmla="*/ 52 w 104"/>
                <a:gd name="T57" fmla="*/ 0 h 205"/>
                <a:gd name="T58" fmla="*/ 52 w 104"/>
                <a:gd name="T59" fmla="*/ 18 h 205"/>
                <a:gd name="T60" fmla="*/ 52 w 104"/>
                <a:gd name="T61" fmla="*/ 51 h 205"/>
                <a:gd name="T62" fmla="*/ 52 w 104"/>
                <a:gd name="T63" fmla="*/ 82 h 205"/>
                <a:gd name="T64" fmla="*/ 52 w 104"/>
                <a:gd name="T65" fmla="*/ 97 h 205"/>
                <a:gd name="T66" fmla="*/ 52 w 104"/>
                <a:gd name="T67" fmla="*/ 98 h 205"/>
                <a:gd name="T68" fmla="*/ 52 w 104"/>
                <a:gd name="T69" fmla="*/ 99 h 205"/>
                <a:gd name="T70" fmla="*/ 51 w 104"/>
                <a:gd name="T71" fmla="*/ 99 h 205"/>
                <a:gd name="T72" fmla="*/ 50 w 104"/>
                <a:gd name="T73" fmla="*/ 99 h 20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04" h="205">
                  <a:moveTo>
                    <a:pt x="99" y="199"/>
                  </a:moveTo>
                  <a:lnTo>
                    <a:pt x="95" y="199"/>
                  </a:lnTo>
                  <a:lnTo>
                    <a:pt x="84" y="200"/>
                  </a:lnTo>
                  <a:lnTo>
                    <a:pt x="70" y="202"/>
                  </a:lnTo>
                  <a:lnTo>
                    <a:pt x="54" y="202"/>
                  </a:lnTo>
                  <a:lnTo>
                    <a:pt x="38" y="203"/>
                  </a:lnTo>
                  <a:lnTo>
                    <a:pt x="23" y="204"/>
                  </a:lnTo>
                  <a:lnTo>
                    <a:pt x="10" y="205"/>
                  </a:lnTo>
                  <a:lnTo>
                    <a:pt x="1" y="205"/>
                  </a:lnTo>
                  <a:lnTo>
                    <a:pt x="0" y="204"/>
                  </a:lnTo>
                  <a:lnTo>
                    <a:pt x="0" y="203"/>
                  </a:lnTo>
                  <a:lnTo>
                    <a:pt x="0" y="202"/>
                  </a:lnTo>
                  <a:lnTo>
                    <a:pt x="0" y="173"/>
                  </a:lnTo>
                  <a:lnTo>
                    <a:pt x="0" y="115"/>
                  </a:lnTo>
                  <a:lnTo>
                    <a:pt x="0" y="58"/>
                  </a:lnTo>
                  <a:lnTo>
                    <a:pt x="0" y="30"/>
                  </a:lnTo>
                  <a:lnTo>
                    <a:pt x="0" y="28"/>
                  </a:lnTo>
                  <a:lnTo>
                    <a:pt x="1" y="27"/>
                  </a:lnTo>
                  <a:lnTo>
                    <a:pt x="4" y="25"/>
                  </a:lnTo>
                  <a:lnTo>
                    <a:pt x="5" y="24"/>
                  </a:lnTo>
                  <a:lnTo>
                    <a:pt x="14" y="21"/>
                  </a:lnTo>
                  <a:lnTo>
                    <a:pt x="24" y="17"/>
                  </a:lnTo>
                  <a:lnTo>
                    <a:pt x="37" y="14"/>
                  </a:lnTo>
                  <a:lnTo>
                    <a:pt x="51" y="10"/>
                  </a:lnTo>
                  <a:lnTo>
                    <a:pt x="65" y="8"/>
                  </a:lnTo>
                  <a:lnTo>
                    <a:pt x="78" y="5"/>
                  </a:lnTo>
                  <a:lnTo>
                    <a:pt x="91" y="2"/>
                  </a:lnTo>
                  <a:lnTo>
                    <a:pt x="104" y="0"/>
                  </a:lnTo>
                  <a:lnTo>
                    <a:pt x="104" y="37"/>
                  </a:lnTo>
                  <a:lnTo>
                    <a:pt x="104" y="103"/>
                  </a:lnTo>
                  <a:lnTo>
                    <a:pt x="104" y="165"/>
                  </a:lnTo>
                  <a:lnTo>
                    <a:pt x="104" y="195"/>
                  </a:lnTo>
                  <a:lnTo>
                    <a:pt x="104" y="197"/>
                  </a:lnTo>
                  <a:lnTo>
                    <a:pt x="103" y="198"/>
                  </a:lnTo>
                  <a:lnTo>
                    <a:pt x="101" y="199"/>
                  </a:lnTo>
                  <a:lnTo>
                    <a:pt x="99" y="199"/>
                  </a:lnTo>
                  <a:close/>
                </a:path>
              </a:pathLst>
            </a:custGeom>
            <a:solidFill>
              <a:srgbClr val="0A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</p:grpSp>
    </p:spTree>
    <p:extLst>
      <p:ext uri="{BB962C8B-B14F-4D97-AF65-F5344CB8AC3E}">
        <p14:creationId xmlns:p14="http://schemas.microsoft.com/office/powerpoint/2010/main" val="2583849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9512" y="548680"/>
            <a:ext cx="8229600" cy="583264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tr-TR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auhaus 93" pitchFamily="82" charset="0"/>
              </a:rPr>
              <a:t>ŞÜPHELER </a:t>
            </a:r>
          </a:p>
          <a:p>
            <a:pPr marL="0" indent="0">
              <a:buNone/>
            </a:pPr>
            <a:r>
              <a:rPr lang="tr-TR" b="1" dirty="0" smtClean="0"/>
              <a:t>‘’Sınavda başarılı olamazsam kendi zekam ve zihinsel becerilerim konusunda şüpheye düşerim.’’ </a:t>
            </a:r>
          </a:p>
          <a:p>
            <a:pPr marL="0" indent="0">
              <a:buNone/>
            </a:pPr>
            <a:r>
              <a:rPr lang="tr-TR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auhaus 93" pitchFamily="82" charset="0"/>
              </a:rPr>
              <a:t>DEĞER KAYGISI </a:t>
            </a:r>
          </a:p>
          <a:p>
            <a:pPr marL="0" indent="0">
              <a:buNone/>
            </a:pPr>
            <a:r>
              <a:rPr lang="tr-TR" b="1" dirty="0" smtClean="0"/>
              <a:t>‘’</a:t>
            </a:r>
            <a:r>
              <a:rPr lang="tr-TR" b="1" dirty="0"/>
              <a:t>S</a:t>
            </a:r>
            <a:r>
              <a:rPr lang="tr-TR" b="1" dirty="0" smtClean="0"/>
              <a:t>ınavda başarılı olursam ailem beni daha çok sever toplumda daha değerli olurum ama kazanamazsam…’’</a:t>
            </a:r>
          </a:p>
          <a:p>
            <a:pPr marL="0" indent="0">
              <a:buNone/>
            </a:pPr>
            <a:r>
              <a:rPr lang="tr-TR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auhaus 93" pitchFamily="82" charset="0"/>
              </a:rPr>
              <a:t>YAKIN ÇEVRE</a:t>
            </a:r>
          </a:p>
          <a:p>
            <a:pPr marL="0" indent="0">
              <a:buNone/>
            </a:pPr>
            <a:r>
              <a:rPr lang="tr-TR" b="1" dirty="0" smtClean="0"/>
              <a:t>’’ Yakın çevremde herkes sadece başarımla ilgilenir akrabalarım, ailem, öğretmenlerim, arkadaşlarım sadece sınav puanlarımı ve başarımı merak </a:t>
            </a:r>
            <a:r>
              <a:rPr lang="tr-TR" b="1" dirty="0" err="1" smtClean="0"/>
              <a:t>ediyor.Kimse</a:t>
            </a:r>
            <a:r>
              <a:rPr lang="tr-TR" b="1" dirty="0" smtClean="0"/>
              <a:t> sen nasılsın diye sormuyor…’’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239337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chemeClr val="accent2"/>
                </a:solidFill>
                <a:latin typeface="Berlin Sans FB" pitchFamily="34" charset="0"/>
              </a:rPr>
              <a:t>SINAV HAZIRLIK SÜRECİNDE YAŞANAN SORUNLARI</a:t>
            </a:r>
            <a:endParaRPr lang="tr-TR" b="1" dirty="0">
              <a:solidFill>
                <a:schemeClr val="accent2"/>
              </a:solidFill>
              <a:latin typeface="Berlin Sans FB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2800" b="1" i="1" dirty="0" smtClean="0">
                <a:solidFill>
                  <a:schemeClr val="accent1"/>
                </a:solidFill>
                <a:latin typeface="Arial Black" pitchFamily="34" charset="0"/>
              </a:rPr>
              <a:t>İLETİŞİM SORUNLARI: ‘</a:t>
            </a:r>
            <a:r>
              <a:rPr lang="tr-TR" sz="2800" b="1" i="1" dirty="0" smtClean="0">
                <a:latin typeface="Arial Black" pitchFamily="34" charset="0"/>
              </a:rPr>
              <a:t>Ne söylesek kabahat çocuğumuz hep gergin ve alıngan’’</a:t>
            </a:r>
          </a:p>
          <a:p>
            <a:endParaRPr lang="tr-TR" sz="2800" b="1" i="1" dirty="0" smtClean="0">
              <a:solidFill>
                <a:schemeClr val="accent1"/>
              </a:solidFill>
              <a:latin typeface="Arial Black" pitchFamily="34" charset="0"/>
            </a:endParaRPr>
          </a:p>
          <a:p>
            <a:pPr marL="0" indent="0">
              <a:buNone/>
            </a:pPr>
            <a:r>
              <a:rPr lang="tr-TR" sz="2800" b="1" i="1" dirty="0" smtClean="0">
                <a:solidFill>
                  <a:schemeClr val="accent1"/>
                </a:solidFill>
                <a:latin typeface="Arial Black" pitchFamily="34" charset="0"/>
              </a:rPr>
              <a:t>AŞIRI DUYARLILIK: </a:t>
            </a:r>
            <a:r>
              <a:rPr lang="tr-TR" sz="2800" b="1" i="1" dirty="0" smtClean="0">
                <a:latin typeface="Arial Black" pitchFamily="34" charset="0"/>
              </a:rPr>
              <a:t>Bu dönem de kız öğrencilerde alınganlık, kolay ağlama, odasına kapanma , içedönüklük; erkek öğrencilerde ise çabuk sinirlenme öfke patlamaları </a:t>
            </a:r>
            <a:r>
              <a:rPr lang="tr-TR" sz="2800" b="1" i="1" dirty="0" err="1" smtClean="0">
                <a:latin typeface="Arial Black" pitchFamily="34" charset="0"/>
              </a:rPr>
              <a:t>agrasif</a:t>
            </a:r>
            <a:r>
              <a:rPr lang="tr-TR" sz="2800" b="1" i="1" dirty="0" smtClean="0">
                <a:latin typeface="Arial Black" pitchFamily="34" charset="0"/>
              </a:rPr>
              <a:t> davranışlar görülmektedir</a:t>
            </a:r>
          </a:p>
          <a:p>
            <a:endParaRPr lang="tr-TR" sz="2800" b="1" i="1" dirty="0" smtClean="0">
              <a:solidFill>
                <a:schemeClr val="accent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430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9512" y="476672"/>
            <a:ext cx="5400600" cy="5649491"/>
          </a:xfrm>
        </p:spPr>
        <p:txBody>
          <a:bodyPr>
            <a:normAutofit fontScale="92500"/>
          </a:bodyPr>
          <a:lstStyle/>
          <a:p>
            <a:r>
              <a:rPr lang="tr-TR" b="1" i="1" dirty="0">
                <a:solidFill>
                  <a:schemeClr val="accent1"/>
                </a:solidFill>
                <a:latin typeface="Arial Black" pitchFamily="34" charset="0"/>
              </a:rPr>
              <a:t>VELİNİN KAYGISININ YANSIMASI: </a:t>
            </a:r>
            <a:r>
              <a:rPr lang="tr-TR" b="1" i="1" dirty="0">
                <a:latin typeface="Arial Black" pitchFamily="34" charset="0"/>
              </a:rPr>
              <a:t>Öğrencilerin sürekli aynı tempoda çalışması imkansızdır. Tempoları düştüğünde kaygılanmamız veya  sınava az bir zaman kala kaygılanmamız normaldir. Bunu aşırı bir şekilde yansıtmamalıyız</a:t>
            </a:r>
            <a:r>
              <a:rPr lang="tr-TR" b="1" i="1" dirty="0" smtClean="0">
                <a:latin typeface="Arial Black" pitchFamily="34" charset="0"/>
              </a:rPr>
              <a:t>.</a:t>
            </a:r>
            <a:endParaRPr lang="tr-TR" b="1" i="1" dirty="0">
              <a:latin typeface="Arial Black" pitchFamily="34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620688"/>
            <a:ext cx="3744416" cy="590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653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688632"/>
          </a:xfrm>
        </p:spPr>
        <p:txBody>
          <a:bodyPr>
            <a:normAutofit fontScale="92500" lnSpcReduction="10000"/>
          </a:bodyPr>
          <a:lstStyle/>
          <a:p>
            <a:r>
              <a:rPr lang="tr-TR" b="1" i="1" dirty="0">
                <a:solidFill>
                  <a:schemeClr val="accent1"/>
                </a:solidFill>
                <a:latin typeface="Arial Black" pitchFamily="34" charset="0"/>
              </a:rPr>
              <a:t>SINAV SONUÇLARINDA VELİNİN YORUMU: </a:t>
            </a:r>
            <a:r>
              <a:rPr lang="tr-TR" b="1" i="1" dirty="0">
                <a:latin typeface="Arial Black" pitchFamily="34" charset="0"/>
              </a:rPr>
              <a:t>Okulda veya dershanede yapılan sınav sonuçlarını diğer deneme sonucuyla direk karşılaştırmak doğru bir tutum değildir.</a:t>
            </a:r>
          </a:p>
          <a:p>
            <a:endParaRPr lang="tr-TR" b="1" i="1" dirty="0">
              <a:solidFill>
                <a:schemeClr val="accent1"/>
              </a:solidFill>
              <a:latin typeface="Arial Black" pitchFamily="34" charset="0"/>
            </a:endParaRPr>
          </a:p>
          <a:p>
            <a:r>
              <a:rPr lang="tr-TR" b="1" i="1" dirty="0">
                <a:solidFill>
                  <a:schemeClr val="accent1"/>
                </a:solidFill>
                <a:latin typeface="Arial Black" pitchFamily="34" charset="0"/>
              </a:rPr>
              <a:t>MESLEK SEÇİMİNDE MÜDAHALELER: </a:t>
            </a:r>
            <a:r>
              <a:rPr lang="tr-TR" b="1" i="1" dirty="0">
                <a:latin typeface="Arial Black" pitchFamily="34" charset="0"/>
              </a:rPr>
              <a:t>Her anne baba çocuğu için ileride mutlu ve rahat bir geleceği olsun ister. Ancak çocuğun ileride seçeceği </a:t>
            </a:r>
            <a:r>
              <a:rPr lang="tr-TR" b="1" i="1" dirty="0" smtClean="0">
                <a:latin typeface="Arial Black" pitchFamily="34" charset="0"/>
              </a:rPr>
              <a:t>mesleği de </a:t>
            </a:r>
            <a:r>
              <a:rPr lang="tr-TR" b="1" i="1" dirty="0">
                <a:latin typeface="Arial Black" pitchFamily="34" charset="0"/>
              </a:rPr>
              <a:t>kendi özgür iradesiyle </a:t>
            </a:r>
            <a:r>
              <a:rPr lang="tr-TR" b="1" i="1" dirty="0" smtClean="0">
                <a:latin typeface="Arial Black" pitchFamily="34" charset="0"/>
              </a:rPr>
              <a:t>seçmelidir.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46537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22314"/>
          </a:xfrm>
        </p:spPr>
        <p:txBody>
          <a:bodyPr>
            <a:normAutofit/>
          </a:bodyPr>
          <a:lstStyle/>
          <a:p>
            <a:r>
              <a:rPr lang="tr-TR" sz="6000" b="1" dirty="0" smtClean="0">
                <a:solidFill>
                  <a:schemeClr val="accent6">
                    <a:lumMod val="75000"/>
                  </a:schemeClr>
                </a:solidFill>
                <a:latin typeface="Berlin Sans FB Demi" pitchFamily="34" charset="0"/>
              </a:rPr>
              <a:t>EBEVEYN OLARAK</a:t>
            </a:r>
            <a:br>
              <a:rPr lang="tr-TR" sz="6000" b="1" dirty="0" smtClean="0">
                <a:solidFill>
                  <a:schemeClr val="accent6">
                    <a:lumMod val="75000"/>
                  </a:schemeClr>
                </a:solidFill>
                <a:latin typeface="Berlin Sans FB Demi" pitchFamily="34" charset="0"/>
              </a:rPr>
            </a:br>
            <a:r>
              <a:rPr lang="tr-TR" sz="6000" b="1" dirty="0" smtClean="0">
                <a:solidFill>
                  <a:schemeClr val="accent6">
                    <a:lumMod val="75000"/>
                  </a:schemeClr>
                </a:solidFill>
                <a:latin typeface="Berlin Sans FB Demi" pitchFamily="34" charset="0"/>
              </a:rPr>
              <a:t> NE YAPMALIYIZ?</a:t>
            </a:r>
            <a:endParaRPr lang="tr-TR" sz="6000" b="1" dirty="0">
              <a:solidFill>
                <a:schemeClr val="accent6">
                  <a:lumMod val="75000"/>
                </a:schemeClr>
              </a:solidFill>
              <a:latin typeface="Berlin Sans FB Demi" pitchFamily="34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780928"/>
            <a:ext cx="8496944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088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39552" y="1268760"/>
            <a:ext cx="8229600" cy="43924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8800" b="1" dirty="0" smtClean="0">
                <a:solidFill>
                  <a:schemeClr val="accent1"/>
                </a:solidFill>
              </a:rPr>
              <a:t>Olağanüstü  Davranmayın! </a:t>
            </a:r>
          </a:p>
        </p:txBody>
      </p:sp>
    </p:spTree>
    <p:extLst>
      <p:ext uri="{BB962C8B-B14F-4D97-AF65-F5344CB8AC3E}">
        <p14:creationId xmlns:p14="http://schemas.microsoft.com/office/powerpoint/2010/main" val="414800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chemeClr val="accent6"/>
                </a:solidFill>
                <a:latin typeface="Baskerville Old Face" pitchFamily="18" charset="0"/>
              </a:rPr>
              <a:t>NELERDEN BAHSEDECEĞİZ?</a:t>
            </a:r>
            <a:endParaRPr lang="tr-TR" b="1" dirty="0">
              <a:solidFill>
                <a:schemeClr val="accent6"/>
              </a:solidFill>
              <a:latin typeface="Baskerville Old Face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9512" y="1600200"/>
            <a:ext cx="8712968" cy="4525963"/>
          </a:xfrm>
        </p:spPr>
        <p:txBody>
          <a:bodyPr>
            <a:normAutofit/>
          </a:bodyPr>
          <a:lstStyle/>
          <a:p>
            <a:r>
              <a:rPr lang="tr-TR" sz="3000" b="1" dirty="0" smtClean="0"/>
              <a:t>SINAV HAZIRLIK SÜRECİNDE EBEVEYN TUTUMLARI</a:t>
            </a:r>
          </a:p>
          <a:p>
            <a:r>
              <a:rPr lang="tr-TR" sz="3000" b="1" dirty="0" smtClean="0"/>
              <a:t>SINAVA HAZIRLANAN ÖĞRENCİ PSİKOLOJİSİ</a:t>
            </a:r>
          </a:p>
          <a:p>
            <a:r>
              <a:rPr lang="tr-TR" sz="3000" b="1" dirty="0" smtClean="0"/>
              <a:t>SINAV HAZIRLIK SÜRECİNDE YAŞANAN SORUNLAR</a:t>
            </a:r>
          </a:p>
          <a:p>
            <a:r>
              <a:rPr lang="tr-TR" sz="3000" b="1" dirty="0" smtClean="0"/>
              <a:t>EBEVEYN OLARAK NE YAPMALIYIZ?</a:t>
            </a:r>
          </a:p>
          <a:p>
            <a:r>
              <a:rPr lang="tr-TR" sz="3000" b="1" dirty="0" smtClean="0"/>
              <a:t>MOTİVASYON CÜMLELERİ</a:t>
            </a:r>
          </a:p>
          <a:p>
            <a:r>
              <a:rPr lang="tr-TR" sz="3000" b="1" dirty="0" smtClean="0"/>
              <a:t>SONUÇ OLARAK… </a:t>
            </a:r>
          </a:p>
          <a:p>
            <a:endParaRPr lang="tr-TR" sz="3000" dirty="0"/>
          </a:p>
        </p:txBody>
      </p:sp>
    </p:spTree>
    <p:extLst>
      <p:ext uri="{BB962C8B-B14F-4D97-AF65-F5344CB8AC3E}">
        <p14:creationId xmlns:p14="http://schemas.microsoft.com/office/powerpoint/2010/main" val="409004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1835696" y="116632"/>
            <a:ext cx="58326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5400" b="1" dirty="0" smtClean="0">
                <a:solidFill>
                  <a:srgbClr val="FF0000"/>
                </a:solidFill>
              </a:rPr>
              <a:t>Kaygıyı yok etmeye çalışmayın.</a:t>
            </a:r>
            <a:endParaRPr lang="tr-TR" sz="5400" dirty="0" smtClean="0">
              <a:solidFill>
                <a:srgbClr val="FF0000"/>
              </a:solidFill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49175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23528" y="548680"/>
            <a:ext cx="8229600" cy="55446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6000" b="1" dirty="0">
                <a:solidFill>
                  <a:schemeClr val="accent1"/>
                </a:solidFill>
              </a:rPr>
              <a:t>Onu ne kadar sevdiğinizi ona her zaman </a:t>
            </a:r>
            <a:r>
              <a:rPr lang="tr-TR" sz="6000" b="1" dirty="0" smtClean="0">
                <a:solidFill>
                  <a:schemeClr val="accent1"/>
                </a:solidFill>
              </a:rPr>
              <a:t>hissettirin.</a:t>
            </a:r>
            <a:endParaRPr lang="tr-TR" sz="6000" dirty="0">
              <a:solidFill>
                <a:schemeClr val="accent1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628800"/>
            <a:ext cx="3816423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571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7504" y="260648"/>
            <a:ext cx="8856984" cy="6264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6000" b="1" dirty="0">
                <a:solidFill>
                  <a:schemeClr val="accent1"/>
                </a:solidFill>
              </a:rPr>
              <a:t>Gereğinden fazla fedakarlıktan kaçının ve bunları hatırlatmayın</a:t>
            </a:r>
            <a:r>
              <a:rPr lang="tr-TR" sz="6000" b="1" dirty="0" smtClean="0">
                <a:solidFill>
                  <a:schemeClr val="accent1"/>
                </a:solidFill>
              </a:rPr>
              <a:t>:</a:t>
            </a:r>
          </a:p>
          <a:p>
            <a:pPr marL="0" indent="0" algn="ctr">
              <a:buNone/>
            </a:pPr>
            <a:r>
              <a:rPr lang="tr-TR" dirty="0"/>
              <a:t> </a:t>
            </a:r>
            <a:r>
              <a:rPr lang="tr-TR" b="1" dirty="0">
                <a:solidFill>
                  <a:srgbClr val="FF0000"/>
                </a:solidFill>
              </a:rPr>
              <a:t>M</a:t>
            </a:r>
            <a:r>
              <a:rPr lang="tr-TR" b="1" dirty="0" smtClean="0">
                <a:solidFill>
                  <a:srgbClr val="FF0000"/>
                </a:solidFill>
              </a:rPr>
              <a:t>addi </a:t>
            </a:r>
            <a:r>
              <a:rPr lang="tr-TR" b="1" dirty="0">
                <a:solidFill>
                  <a:srgbClr val="FF0000"/>
                </a:solidFill>
              </a:rPr>
              <a:t>olarak aşırı fedakarlıkta bulunmak, bu fedakarlıkların sürekli hatırlatılması öğrenciyi ders çalışamaz hale getirir, “</a:t>
            </a:r>
            <a:r>
              <a:rPr lang="tr-TR" b="1" dirty="0"/>
              <a:t>ailemin bu fedakarlıklarına yanıt vermek zorundayım</a:t>
            </a:r>
            <a:r>
              <a:rPr lang="tr-TR" b="1" dirty="0">
                <a:solidFill>
                  <a:srgbClr val="FF0000"/>
                </a:solidFill>
              </a:rPr>
              <a:t>.” </a:t>
            </a:r>
          </a:p>
        </p:txBody>
      </p:sp>
    </p:spTree>
    <p:extLst>
      <p:ext uri="{BB962C8B-B14F-4D97-AF65-F5344CB8AC3E}">
        <p14:creationId xmlns:p14="http://schemas.microsoft.com/office/powerpoint/2010/main" val="3464659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95339" cy="7173416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1451325" y="1863159"/>
            <a:ext cx="6192688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tr-TR" sz="4000" b="1" dirty="0">
                <a:solidFill>
                  <a:schemeClr val="accent6">
                    <a:lumMod val="75000"/>
                  </a:schemeClr>
                </a:solidFill>
              </a:rPr>
              <a:t>Sorun yaşanmaya başlamadan önceki başarıları hatırlatmak çocukların motivasyonunu yükseltecektir. </a:t>
            </a:r>
          </a:p>
          <a:p>
            <a:endParaRPr lang="tr-TR" dirty="0"/>
          </a:p>
        </p:txBody>
      </p:sp>
      <p:sp>
        <p:nvSpPr>
          <p:cNvPr id="7" name="Metin kutusu 6"/>
          <p:cNvSpPr txBox="1"/>
          <p:nvPr/>
        </p:nvSpPr>
        <p:spPr>
          <a:xfrm>
            <a:off x="827584" y="332656"/>
            <a:ext cx="69127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>
                <a:solidFill>
                  <a:schemeClr val="accent1"/>
                </a:solidFill>
              </a:rPr>
              <a:t>Geçmişte gösterilen başarıları hatırlatın.</a:t>
            </a:r>
            <a:endParaRPr lang="tr-TR" sz="4000" dirty="0"/>
          </a:p>
        </p:txBody>
      </p:sp>
    </p:spTree>
    <p:extLst>
      <p:ext uri="{BB962C8B-B14F-4D97-AF65-F5344CB8AC3E}">
        <p14:creationId xmlns:p14="http://schemas.microsoft.com/office/powerpoint/2010/main" val="390656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1331640" y="404664"/>
            <a:ext cx="6336704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400" b="1" dirty="0">
                <a:solidFill>
                  <a:schemeClr val="accent1"/>
                </a:solidFill>
              </a:rPr>
              <a:t>Sosyal becerilerini </a:t>
            </a:r>
            <a:r>
              <a:rPr lang="tr-TR" sz="4400" b="1" dirty="0" smtClean="0">
                <a:solidFill>
                  <a:schemeClr val="accent1"/>
                </a:solidFill>
              </a:rPr>
              <a:t>destekleyin.</a:t>
            </a:r>
            <a:endParaRPr lang="tr-TR" sz="4400" b="1" dirty="0">
              <a:solidFill>
                <a:schemeClr val="accent1"/>
              </a:solidFill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7964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4427984" y="10846"/>
            <a:ext cx="4536504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>
                <a:solidFill>
                  <a:schemeClr val="accent1"/>
                </a:solidFill>
              </a:rPr>
              <a:t>Sınav sürecine hakim olması gerekenin çocuğunuz olduğunu unutmayın.</a:t>
            </a:r>
          </a:p>
          <a:p>
            <a:pPr algn="ctr"/>
            <a:r>
              <a:rPr lang="tr-TR" sz="3200" b="1" dirty="0">
                <a:solidFill>
                  <a:srgbClr val="FF0000"/>
                </a:solidFill>
              </a:rPr>
              <a:t>Hayat tecrübeniz genel olarak çocuğunuzdan çok daha fazla ve ona öğüt verme ihtiyacı hissediyorsunuz. </a:t>
            </a:r>
          </a:p>
          <a:p>
            <a:pPr algn="ctr"/>
            <a:r>
              <a:rPr lang="tr-TR" sz="3200" b="1" dirty="0">
                <a:solidFill>
                  <a:schemeClr val="accent6">
                    <a:lumMod val="75000"/>
                  </a:schemeClr>
                </a:solidFill>
              </a:rPr>
              <a:t>Ancak söz konusu sınav olunca, çocukların sizden daha bilgili olmalarına saygı duymanız gerekiyor. </a:t>
            </a:r>
          </a:p>
          <a:p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1192975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9180512" cy="6858000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107504" y="16475"/>
            <a:ext cx="8856984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solidFill>
                  <a:schemeClr val="accent1"/>
                </a:solidFill>
              </a:rPr>
              <a:t>Çocuğunuzun </a:t>
            </a:r>
            <a:r>
              <a:rPr lang="tr-TR" sz="3600" b="1" dirty="0" smtClean="0">
                <a:solidFill>
                  <a:schemeClr val="accent1"/>
                </a:solidFill>
              </a:rPr>
              <a:t>hedeflerine ve hayallerine </a:t>
            </a:r>
            <a:r>
              <a:rPr lang="tr-TR" sz="3600" b="1" dirty="0">
                <a:solidFill>
                  <a:schemeClr val="accent1"/>
                </a:solidFill>
              </a:rPr>
              <a:t>saygı duyun.</a:t>
            </a:r>
          </a:p>
          <a:p>
            <a:pPr algn="ctr"/>
            <a:r>
              <a:rPr lang="tr-TR" sz="2800" b="1" dirty="0">
                <a:solidFill>
                  <a:srgbClr val="FF0000"/>
                </a:solidFill>
              </a:rPr>
              <a:t>Sınav sürecinde öğrencileri çalışmaya iten en önemli unsurlardan biri de hedefleridir</a:t>
            </a:r>
            <a:r>
              <a:rPr lang="tr-TR" sz="2800" b="1" dirty="0" smtClean="0">
                <a:solidFill>
                  <a:srgbClr val="FF0000"/>
                </a:solidFill>
              </a:rPr>
              <a:t>.</a:t>
            </a:r>
          </a:p>
          <a:p>
            <a:pPr algn="ctr"/>
            <a:r>
              <a:rPr lang="tr-TR" sz="2800" b="1" dirty="0" smtClean="0">
                <a:solidFill>
                  <a:srgbClr val="FF0000"/>
                </a:solidFill>
              </a:rPr>
              <a:t> </a:t>
            </a:r>
            <a:r>
              <a:rPr lang="tr-TR" sz="2800" b="1" dirty="0">
                <a:solidFill>
                  <a:schemeClr val="accent6">
                    <a:lumMod val="75000"/>
                  </a:schemeClr>
                </a:solidFill>
              </a:rPr>
              <a:t>Bu hedef bir üniversite, bir meslek ya da geleceğe dair bir hayal olabilir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6455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ulut Belirtme Çizgisi 4"/>
          <p:cNvSpPr/>
          <p:nvPr/>
        </p:nvSpPr>
        <p:spPr>
          <a:xfrm>
            <a:off x="1115616" y="656692"/>
            <a:ext cx="7488832" cy="4968552"/>
          </a:xfrm>
          <a:prstGeom prst="cloud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Metin kutusu 5"/>
          <p:cNvSpPr txBox="1"/>
          <p:nvPr/>
        </p:nvSpPr>
        <p:spPr>
          <a:xfrm>
            <a:off x="2627784" y="1348150"/>
            <a:ext cx="5081786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>
                <a:solidFill>
                  <a:schemeClr val="accent1"/>
                </a:solidFill>
              </a:rPr>
              <a:t>Negatif motivasyondan uzak durun</a:t>
            </a:r>
            <a:r>
              <a:rPr lang="tr-TR" sz="3200" dirty="0">
                <a:solidFill>
                  <a:schemeClr val="accent1"/>
                </a:solidFill>
              </a:rPr>
              <a:t>.</a:t>
            </a:r>
          </a:p>
          <a:p>
            <a:pPr algn="ctr"/>
            <a:r>
              <a:rPr lang="tr-TR" sz="3200" dirty="0">
                <a:solidFill>
                  <a:schemeClr val="accent1"/>
                </a:solidFill>
              </a:rPr>
              <a:t> </a:t>
            </a:r>
            <a:r>
              <a:rPr lang="tr-TR" sz="3200" dirty="0"/>
              <a:t>Bazı anne babalar çocuklarının motivasyonunu artırmak için; ‘</a:t>
            </a:r>
            <a:r>
              <a:rPr lang="tr-TR" sz="3200" b="1" dirty="0">
                <a:solidFill>
                  <a:srgbClr val="FF0000"/>
                </a:solidFill>
              </a:rPr>
              <a:t>Bu kadar çalışmayla kazanamazsın</a:t>
            </a:r>
            <a:r>
              <a:rPr lang="tr-TR" sz="3200" dirty="0"/>
              <a:t>“ gibi söylediği sözlerden uzak durmamız gerek.</a:t>
            </a:r>
          </a:p>
          <a:p>
            <a:endParaRPr lang="tr-TR" dirty="0"/>
          </a:p>
        </p:txBody>
      </p:sp>
      <p:sp>
        <p:nvSpPr>
          <p:cNvPr id="7" name="Sağ Ok 6"/>
          <p:cNvSpPr/>
          <p:nvPr/>
        </p:nvSpPr>
        <p:spPr>
          <a:xfrm>
            <a:off x="1403648" y="2492896"/>
            <a:ext cx="1368152" cy="129614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88867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3324815"/>
              </p:ext>
            </p:extLst>
          </p:nvPr>
        </p:nvGraphicFramePr>
        <p:xfrm>
          <a:off x="35496" y="260648"/>
          <a:ext cx="9073008" cy="6597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ol Sağ Ok 4"/>
          <p:cNvSpPr/>
          <p:nvPr/>
        </p:nvSpPr>
        <p:spPr>
          <a:xfrm>
            <a:off x="899592" y="692696"/>
            <a:ext cx="7560840" cy="1008112"/>
          </a:xfrm>
          <a:prstGeom prst="left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Metin kutusu 5"/>
          <p:cNvSpPr txBox="1"/>
          <p:nvPr/>
        </p:nvSpPr>
        <p:spPr>
          <a:xfrm>
            <a:off x="1403648" y="1011630"/>
            <a:ext cx="6048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solidFill>
                  <a:srgbClr val="FF0000"/>
                </a:solidFill>
              </a:rPr>
              <a:t>ÇOCUĞUNUZU HİÇBİR ZAMAN KIYASLAMAYIN!!!</a:t>
            </a:r>
            <a:endParaRPr lang="tr-TR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207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11560" y="116632"/>
            <a:ext cx="8229600" cy="6120680"/>
          </a:xfrm>
        </p:spPr>
        <p:txBody>
          <a:bodyPr/>
          <a:lstStyle/>
          <a:p>
            <a:pPr marL="0" indent="0" algn="ctr">
              <a:buNone/>
            </a:pPr>
            <a:r>
              <a:rPr lang="tr-TR" b="1" dirty="0">
                <a:solidFill>
                  <a:schemeClr val="accent1"/>
                </a:solidFill>
              </a:rPr>
              <a:t>Çocuğunuzdan beklentilerinizde gerçekçi olmaya çalışın. </a:t>
            </a:r>
            <a:endParaRPr lang="tr-TR" b="1" dirty="0" smtClean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endParaRPr lang="tr-TR" b="1" dirty="0" smtClean="0"/>
          </a:p>
          <a:p>
            <a:pPr marL="0" indent="0" algn="ctr">
              <a:buNone/>
            </a:pPr>
            <a:r>
              <a:rPr lang="tr-TR" b="1" dirty="0" smtClean="0"/>
              <a:t>Objektif </a:t>
            </a:r>
            <a:r>
              <a:rPr lang="tr-TR" b="1" dirty="0"/>
              <a:t>bakıldığında belli alanlarda kuvvetli yönleri olabileceği gibi belli alanlarda da zayıf özellikleri olabilir. Aşırı beklentiye </a:t>
            </a:r>
            <a:r>
              <a:rPr lang="tr-TR" b="1" dirty="0" smtClean="0"/>
              <a:t>girmeyin...</a:t>
            </a:r>
            <a:endParaRPr lang="tr-TR" b="1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429000"/>
            <a:ext cx="8208912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331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4896544"/>
          </a:xfrm>
        </p:spPr>
        <p:txBody>
          <a:bodyPr>
            <a:normAutofit/>
          </a:bodyPr>
          <a:lstStyle/>
          <a:p>
            <a:r>
              <a:rPr lang="tr-TR" sz="6600" b="1" dirty="0" smtClean="0">
                <a:solidFill>
                  <a:schemeClr val="accent6">
                    <a:lumMod val="75000"/>
                  </a:schemeClr>
                </a:solidFill>
                <a:latin typeface="Berlin Sans FB Demi" pitchFamily="34" charset="0"/>
              </a:rPr>
              <a:t>SINAV HAZIRLIK SÜRECİNDE OLUMSUZ   EBEVEYN TUTUMLARI</a:t>
            </a:r>
            <a:endParaRPr lang="tr-TR" sz="6600" b="1" dirty="0">
              <a:solidFill>
                <a:schemeClr val="accent6">
                  <a:lumMod val="75000"/>
                </a:schemeClr>
              </a:solidFill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88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907704" y="836712"/>
            <a:ext cx="6861448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4000" b="1" dirty="0">
                <a:solidFill>
                  <a:schemeClr val="accent1"/>
                </a:solidFill>
              </a:rPr>
              <a:t>Çocuğa, sınavların onun kişiliğini değerlendiren bir ölçü olmadığı, kazanmak kadar kaybetmenin de hayatın bir parçası olduğu, hayatın sonu olmadığı anlatılmalıdır.</a:t>
            </a:r>
            <a:r>
              <a:rPr lang="tr-TR" sz="4000" dirty="0"/>
              <a:t> </a:t>
            </a:r>
          </a:p>
        </p:txBody>
      </p:sp>
      <p:sp>
        <p:nvSpPr>
          <p:cNvPr id="4" name="Sağ Ok 3"/>
          <p:cNvSpPr/>
          <p:nvPr/>
        </p:nvSpPr>
        <p:spPr>
          <a:xfrm>
            <a:off x="0" y="1296042"/>
            <a:ext cx="2195736" cy="3069061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49452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öşeleri Yuvarlanmış Dikdörtgen Belirtme Çizgisi 3"/>
          <p:cNvSpPr/>
          <p:nvPr/>
        </p:nvSpPr>
        <p:spPr>
          <a:xfrm>
            <a:off x="1331640" y="476672"/>
            <a:ext cx="7488832" cy="5112568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Metin kutusu 4"/>
          <p:cNvSpPr txBox="1"/>
          <p:nvPr/>
        </p:nvSpPr>
        <p:spPr>
          <a:xfrm>
            <a:off x="1763688" y="692697"/>
            <a:ext cx="6696744" cy="415498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/>
              <a:t>Zaman yönetimi konusunda çocuklara yardımcı olun:</a:t>
            </a:r>
            <a:r>
              <a:rPr lang="tr-TR" sz="2400" dirty="0"/>
              <a:t/>
            </a:r>
            <a:br>
              <a:rPr lang="tr-TR" sz="2400" dirty="0"/>
            </a:br>
            <a:r>
              <a:rPr lang="tr-TR" sz="2400" dirty="0"/>
              <a:t>Pek çok öğrenci sınava hazırlanmak için yeterince zaman ayırmadığını düşünür</a:t>
            </a:r>
            <a:r>
              <a:rPr lang="tr-TR" sz="2400" dirty="0" smtClean="0"/>
              <a:t>.</a:t>
            </a:r>
          </a:p>
          <a:p>
            <a:pPr algn="ctr"/>
            <a:r>
              <a:rPr lang="tr-TR" sz="2400" dirty="0" smtClean="0"/>
              <a:t>Bu </a:t>
            </a:r>
            <a:r>
              <a:rPr lang="tr-TR" sz="2400" dirty="0"/>
              <a:t>nedenle de sınav saati yaklaştıkça panik içerisinde hazırlıklarını devam ettirmeye çalışır</a:t>
            </a:r>
            <a:r>
              <a:rPr lang="tr-TR" sz="2400" dirty="0" smtClean="0"/>
              <a:t>.</a:t>
            </a:r>
          </a:p>
          <a:p>
            <a:pPr algn="ctr"/>
            <a:r>
              <a:rPr lang="tr-TR" sz="2400" dirty="0" smtClean="0"/>
              <a:t> </a:t>
            </a:r>
            <a:r>
              <a:rPr lang="tr-TR" sz="2400" dirty="0"/>
              <a:t>Girilecek sınava hazırlanmak için gereken süreyi ayarlamak çocukların daha sakin bir şekilde hazırlanmasına ve sınav anında kendini daha rahat hissetmesine yardımcı olur. </a:t>
            </a:r>
          </a:p>
          <a:p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2597405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İçerik Yer Tutucus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5231537"/>
              </p:ext>
            </p:extLst>
          </p:nvPr>
        </p:nvGraphicFramePr>
        <p:xfrm>
          <a:off x="179512" y="116632"/>
          <a:ext cx="8784976" cy="6624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Metin kutusu 7"/>
          <p:cNvSpPr txBox="1"/>
          <p:nvPr/>
        </p:nvSpPr>
        <p:spPr>
          <a:xfrm>
            <a:off x="1807547" y="5661248"/>
            <a:ext cx="5472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FF0000"/>
                </a:solidFill>
                <a:latin typeface="Berlin Sans FB Demi" pitchFamily="34" charset="0"/>
              </a:rPr>
              <a:t>SINAV SÜRECİNE DAHİL OLUN!!!</a:t>
            </a:r>
            <a:endParaRPr lang="tr-TR" sz="2800" b="1" dirty="0">
              <a:solidFill>
                <a:srgbClr val="FF0000"/>
              </a:solidFill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471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tr-TR" sz="6000" b="1" dirty="0" smtClean="0">
              <a:solidFill>
                <a:schemeClr val="accent6"/>
              </a:solidFill>
              <a:latin typeface="Bodoni MT" pitchFamily="18" charset="0"/>
            </a:endParaRPr>
          </a:p>
          <a:p>
            <a:pPr marL="0" indent="0" algn="ctr">
              <a:buNone/>
            </a:pPr>
            <a:endParaRPr lang="tr-TR" sz="6000" b="1" dirty="0">
              <a:solidFill>
                <a:schemeClr val="accent6"/>
              </a:solidFill>
              <a:latin typeface="Bodoni MT" pitchFamily="18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899592" y="1556791"/>
            <a:ext cx="691276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600" b="1" dirty="0">
                <a:latin typeface="Bodoni MT" pitchFamily="18" charset="0"/>
              </a:rPr>
              <a:t>NEREDEN </a:t>
            </a:r>
            <a:r>
              <a:rPr lang="tr-TR" sz="6600" b="1" dirty="0" smtClean="0">
                <a:latin typeface="Bodoni MT" pitchFamily="18" charset="0"/>
              </a:rPr>
              <a:t>BAŞLAYACAĞIM</a:t>
            </a:r>
            <a:r>
              <a:rPr lang="tr-TR" sz="6600" b="1" dirty="0">
                <a:latin typeface="Bodoni MT" pitchFamily="18" charset="0"/>
              </a:rPr>
              <a:t>?</a:t>
            </a:r>
          </a:p>
          <a:p>
            <a:endParaRPr lang="tr-TR" sz="6600" dirty="0"/>
          </a:p>
        </p:txBody>
      </p:sp>
      <p:sp>
        <p:nvSpPr>
          <p:cNvPr id="6" name="Metin kutusu 5"/>
          <p:cNvSpPr txBox="1"/>
          <p:nvPr/>
        </p:nvSpPr>
        <p:spPr>
          <a:xfrm>
            <a:off x="2555776" y="4696112"/>
            <a:ext cx="6264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i="1" dirty="0" smtClean="0"/>
              <a:t>KENDİ BULUNDUĞU YERDEN</a:t>
            </a:r>
            <a:r>
              <a:rPr lang="tr-TR" dirty="0" smtClean="0"/>
              <a:t>…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49285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/>
          <a:lstStyle/>
          <a:p>
            <a:r>
              <a:rPr lang="tr-TR" dirty="0">
                <a:ea typeface="Meiryo"/>
              </a:rPr>
              <a:t>BULUNDUĞUM YER...</a:t>
            </a:r>
            <a:endParaRPr lang="tr-TR" dirty="0"/>
          </a:p>
        </p:txBody>
      </p:sp>
      <p:graphicFrame>
        <p:nvGraphicFramePr>
          <p:cNvPr id="4" name="Diyagram 4">
            <a:extLst>
              <a:ext uri="{FF2B5EF4-FFF2-40B4-BE49-F238E27FC236}">
                <a16:creationId xmlns:a16="http://schemas.microsoft.com/office/drawing/2014/main" id="{316602B5-534D-400B-83C7-1D5B42A08E1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0896344"/>
              </p:ext>
            </p:extLst>
          </p:nvPr>
        </p:nvGraphicFramePr>
        <p:xfrm>
          <a:off x="179513" y="1988840"/>
          <a:ext cx="8568952" cy="4869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007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5536" y="1196753"/>
            <a:ext cx="8229600" cy="5544615"/>
          </a:xfrm>
        </p:spPr>
        <p:txBody>
          <a:bodyPr>
            <a:normAutofit lnSpcReduction="10000"/>
          </a:bodyPr>
          <a:lstStyle/>
          <a:p>
            <a:pPr algn="ctr">
              <a:lnSpc>
                <a:spcPct val="90000"/>
              </a:lnSpc>
            </a:pPr>
            <a:r>
              <a:rPr lang="de-DE" b="1" dirty="0" err="1">
                <a:solidFill>
                  <a:srgbClr val="990099"/>
                </a:solidFill>
                <a:cs typeface="Arial" charset="0"/>
              </a:rPr>
              <a:t>Bu</a:t>
            </a:r>
            <a:r>
              <a:rPr lang="de-DE" b="1" dirty="0">
                <a:solidFill>
                  <a:srgbClr val="990099"/>
                </a:solidFill>
                <a:cs typeface="Arial" charset="0"/>
              </a:rPr>
              <a:t> </a:t>
            </a:r>
            <a:r>
              <a:rPr lang="de-DE" b="1" dirty="0" err="1">
                <a:solidFill>
                  <a:srgbClr val="990099"/>
                </a:solidFill>
                <a:cs typeface="Arial" charset="0"/>
              </a:rPr>
              <a:t>işi</a:t>
            </a:r>
            <a:r>
              <a:rPr lang="de-DE" b="1" dirty="0">
                <a:solidFill>
                  <a:srgbClr val="990099"/>
                </a:solidFill>
                <a:cs typeface="Arial" charset="0"/>
              </a:rPr>
              <a:t> </a:t>
            </a:r>
            <a:r>
              <a:rPr lang="de-DE" b="1" dirty="0" err="1">
                <a:solidFill>
                  <a:srgbClr val="990099"/>
                </a:solidFill>
                <a:cs typeface="Arial" charset="0"/>
              </a:rPr>
              <a:t>yapabileceğini</a:t>
            </a:r>
            <a:r>
              <a:rPr lang="de-DE" b="1" dirty="0">
                <a:solidFill>
                  <a:srgbClr val="990099"/>
                </a:solidFill>
                <a:cs typeface="Arial" charset="0"/>
              </a:rPr>
              <a:t> </a:t>
            </a:r>
            <a:r>
              <a:rPr lang="de-DE" b="1" dirty="0" err="1">
                <a:solidFill>
                  <a:srgbClr val="990099"/>
                </a:solidFill>
                <a:cs typeface="Arial" charset="0"/>
              </a:rPr>
              <a:t>biliyorum</a:t>
            </a:r>
            <a:r>
              <a:rPr lang="de-DE" b="1" dirty="0">
                <a:solidFill>
                  <a:srgbClr val="990099"/>
                </a:solidFill>
                <a:cs typeface="Arial" charset="0"/>
              </a:rPr>
              <a:t>.</a:t>
            </a:r>
            <a:endParaRPr lang="tr-TR" b="1" dirty="0">
              <a:solidFill>
                <a:srgbClr val="990099"/>
              </a:solidFill>
              <a:cs typeface="Times New Roman" pitchFamily="18" charset="0"/>
            </a:endParaRPr>
          </a:p>
          <a:p>
            <a:pPr algn="ctr">
              <a:lnSpc>
                <a:spcPct val="90000"/>
              </a:lnSpc>
            </a:pPr>
            <a:r>
              <a:rPr lang="de-DE" b="1" dirty="0" err="1">
                <a:cs typeface="Arial" charset="0"/>
              </a:rPr>
              <a:t>Çaba</a:t>
            </a:r>
            <a:r>
              <a:rPr lang="de-DE" b="1" dirty="0">
                <a:cs typeface="Arial" charset="0"/>
              </a:rPr>
              <a:t> </a:t>
            </a:r>
            <a:r>
              <a:rPr lang="de-DE" b="1" dirty="0" err="1">
                <a:cs typeface="Arial" charset="0"/>
              </a:rPr>
              <a:t>gösterdikçe</a:t>
            </a:r>
            <a:r>
              <a:rPr lang="de-DE" b="1" dirty="0">
                <a:cs typeface="Arial" charset="0"/>
              </a:rPr>
              <a:t> </a:t>
            </a:r>
            <a:r>
              <a:rPr lang="de-DE" b="1" dirty="0" err="1">
                <a:cs typeface="Arial" charset="0"/>
              </a:rPr>
              <a:t>başarılı</a:t>
            </a:r>
            <a:r>
              <a:rPr lang="de-DE" b="1" dirty="0">
                <a:cs typeface="Arial" charset="0"/>
              </a:rPr>
              <a:t> </a:t>
            </a:r>
            <a:r>
              <a:rPr lang="de-DE" b="1" dirty="0" err="1">
                <a:cs typeface="Arial" charset="0"/>
              </a:rPr>
              <a:t>olduğunu</a:t>
            </a:r>
            <a:r>
              <a:rPr lang="de-DE" b="1" dirty="0">
                <a:cs typeface="Arial" charset="0"/>
              </a:rPr>
              <a:t> </a:t>
            </a:r>
            <a:r>
              <a:rPr lang="tr-TR" b="1" dirty="0"/>
              <a:t>   </a:t>
            </a:r>
            <a:r>
              <a:rPr lang="de-DE" b="1" dirty="0" err="1">
                <a:cs typeface="Arial" charset="0"/>
              </a:rPr>
              <a:t>görüyorum</a:t>
            </a:r>
            <a:r>
              <a:rPr lang="de-DE" b="1" dirty="0">
                <a:cs typeface="Arial" charset="0"/>
              </a:rPr>
              <a:t>.</a:t>
            </a:r>
            <a:endParaRPr lang="tr-TR" b="1" dirty="0">
              <a:cs typeface="Times New Roman" pitchFamily="18" charset="0"/>
            </a:endParaRPr>
          </a:p>
          <a:p>
            <a:pPr algn="ctr">
              <a:lnSpc>
                <a:spcPct val="90000"/>
              </a:lnSpc>
            </a:pPr>
            <a:r>
              <a:rPr lang="de-DE" b="1" dirty="0" err="1">
                <a:solidFill>
                  <a:srgbClr val="990099"/>
                </a:solidFill>
                <a:cs typeface="Arial" charset="0"/>
              </a:rPr>
              <a:t>Bu</a:t>
            </a:r>
            <a:r>
              <a:rPr lang="de-DE" b="1" dirty="0">
                <a:solidFill>
                  <a:srgbClr val="990099"/>
                </a:solidFill>
                <a:cs typeface="Arial" charset="0"/>
              </a:rPr>
              <a:t> </a:t>
            </a:r>
            <a:r>
              <a:rPr lang="de-DE" b="1" dirty="0" err="1">
                <a:solidFill>
                  <a:srgbClr val="990099"/>
                </a:solidFill>
                <a:cs typeface="Arial" charset="0"/>
              </a:rPr>
              <a:t>yaptıklarını</a:t>
            </a:r>
            <a:r>
              <a:rPr lang="de-DE" b="1" dirty="0">
                <a:solidFill>
                  <a:srgbClr val="990099"/>
                </a:solidFill>
                <a:cs typeface="Arial" charset="0"/>
              </a:rPr>
              <a:t> </a:t>
            </a:r>
            <a:r>
              <a:rPr lang="de-DE" b="1" dirty="0" err="1">
                <a:solidFill>
                  <a:srgbClr val="990099"/>
                </a:solidFill>
                <a:cs typeface="Arial" charset="0"/>
              </a:rPr>
              <a:t>takdir</a:t>
            </a:r>
            <a:r>
              <a:rPr lang="de-DE" b="1" dirty="0">
                <a:solidFill>
                  <a:srgbClr val="990099"/>
                </a:solidFill>
                <a:cs typeface="Arial" charset="0"/>
              </a:rPr>
              <a:t> </a:t>
            </a:r>
            <a:r>
              <a:rPr lang="de-DE" b="1" dirty="0" err="1">
                <a:solidFill>
                  <a:srgbClr val="990099"/>
                </a:solidFill>
                <a:cs typeface="Arial" charset="0"/>
              </a:rPr>
              <a:t>ediyorum</a:t>
            </a:r>
            <a:r>
              <a:rPr lang="de-DE" b="1" dirty="0">
                <a:solidFill>
                  <a:srgbClr val="990099"/>
                </a:solidFill>
                <a:cs typeface="Arial" charset="0"/>
              </a:rPr>
              <a:t>.</a:t>
            </a:r>
            <a:endParaRPr lang="tr-TR" b="1" dirty="0">
              <a:solidFill>
                <a:srgbClr val="990099"/>
              </a:solidFill>
              <a:cs typeface="Times New Roman" pitchFamily="18" charset="0"/>
            </a:endParaRPr>
          </a:p>
          <a:p>
            <a:pPr algn="ctr">
              <a:lnSpc>
                <a:spcPct val="90000"/>
              </a:lnSpc>
            </a:pPr>
            <a:r>
              <a:rPr lang="de-DE" b="1" dirty="0" err="1">
                <a:cs typeface="Arial" charset="0"/>
              </a:rPr>
              <a:t>Kararına</a:t>
            </a:r>
            <a:r>
              <a:rPr lang="de-DE" b="1" dirty="0">
                <a:cs typeface="Arial" charset="0"/>
              </a:rPr>
              <a:t> </a:t>
            </a:r>
            <a:r>
              <a:rPr lang="de-DE" b="1" dirty="0" err="1">
                <a:cs typeface="Arial" charset="0"/>
              </a:rPr>
              <a:t>güveniyorum</a:t>
            </a:r>
            <a:r>
              <a:rPr lang="de-DE" b="1" dirty="0">
                <a:cs typeface="Arial" charset="0"/>
              </a:rPr>
              <a:t>.</a:t>
            </a:r>
            <a:endParaRPr lang="tr-TR" b="1" dirty="0">
              <a:cs typeface="Times New Roman" pitchFamily="18" charset="0"/>
            </a:endParaRPr>
          </a:p>
          <a:p>
            <a:pPr algn="ctr">
              <a:lnSpc>
                <a:spcPct val="90000"/>
              </a:lnSpc>
            </a:pPr>
            <a:r>
              <a:rPr lang="de-DE" b="1" dirty="0" err="1">
                <a:solidFill>
                  <a:srgbClr val="990099"/>
                </a:solidFill>
                <a:cs typeface="Arial" charset="0"/>
              </a:rPr>
              <a:t>Bu</a:t>
            </a:r>
            <a:r>
              <a:rPr lang="de-DE" b="1" dirty="0">
                <a:solidFill>
                  <a:srgbClr val="990099"/>
                </a:solidFill>
                <a:cs typeface="Arial" charset="0"/>
              </a:rPr>
              <a:t> </a:t>
            </a:r>
            <a:r>
              <a:rPr lang="de-DE" b="1" dirty="0" err="1">
                <a:solidFill>
                  <a:srgbClr val="990099"/>
                </a:solidFill>
                <a:cs typeface="Arial" charset="0"/>
              </a:rPr>
              <a:t>konuyu</a:t>
            </a:r>
            <a:r>
              <a:rPr lang="de-DE" b="1" dirty="0">
                <a:solidFill>
                  <a:srgbClr val="990099"/>
                </a:solidFill>
                <a:cs typeface="Arial" charset="0"/>
              </a:rPr>
              <a:t> </a:t>
            </a:r>
            <a:r>
              <a:rPr lang="de-DE" b="1" dirty="0" err="1">
                <a:solidFill>
                  <a:srgbClr val="990099"/>
                </a:solidFill>
                <a:cs typeface="Arial" charset="0"/>
              </a:rPr>
              <a:t>ayrıntılı</a:t>
            </a:r>
            <a:r>
              <a:rPr lang="de-DE" b="1" dirty="0">
                <a:solidFill>
                  <a:srgbClr val="990099"/>
                </a:solidFill>
                <a:cs typeface="Arial" charset="0"/>
              </a:rPr>
              <a:t> </a:t>
            </a:r>
            <a:r>
              <a:rPr lang="de-DE" b="1" dirty="0" err="1">
                <a:solidFill>
                  <a:srgbClr val="990099"/>
                </a:solidFill>
                <a:cs typeface="Arial" charset="0"/>
              </a:rPr>
              <a:t>düşündüğün</a:t>
            </a:r>
            <a:r>
              <a:rPr lang="de-DE" b="1" dirty="0">
                <a:solidFill>
                  <a:srgbClr val="990099"/>
                </a:solidFill>
                <a:cs typeface="Arial" charset="0"/>
              </a:rPr>
              <a:t> </a:t>
            </a:r>
            <a:r>
              <a:rPr lang="de-DE" b="1" dirty="0" err="1">
                <a:solidFill>
                  <a:srgbClr val="990099"/>
                </a:solidFill>
                <a:cs typeface="Arial" charset="0"/>
              </a:rPr>
              <a:t>belli</a:t>
            </a:r>
            <a:r>
              <a:rPr lang="de-DE" b="1" dirty="0">
                <a:solidFill>
                  <a:srgbClr val="990099"/>
                </a:solidFill>
                <a:cs typeface="Arial" charset="0"/>
              </a:rPr>
              <a:t> </a:t>
            </a:r>
            <a:r>
              <a:rPr lang="de-DE" b="1" dirty="0" err="1">
                <a:solidFill>
                  <a:srgbClr val="990099"/>
                </a:solidFill>
                <a:cs typeface="Arial" charset="0"/>
              </a:rPr>
              <a:t>oluyor</a:t>
            </a:r>
            <a:r>
              <a:rPr lang="de-DE" b="1" dirty="0">
                <a:solidFill>
                  <a:srgbClr val="990099"/>
                </a:solidFill>
                <a:cs typeface="Arial" charset="0"/>
              </a:rPr>
              <a:t>.</a:t>
            </a:r>
            <a:endParaRPr lang="tr-TR" b="1" dirty="0">
              <a:solidFill>
                <a:srgbClr val="990099"/>
              </a:solidFill>
              <a:cs typeface="Times New Roman" pitchFamily="18" charset="0"/>
            </a:endParaRPr>
          </a:p>
          <a:p>
            <a:pPr algn="ctr">
              <a:lnSpc>
                <a:spcPct val="90000"/>
              </a:lnSpc>
            </a:pPr>
            <a:r>
              <a:rPr lang="de-DE" b="1" dirty="0" err="1">
                <a:cs typeface="Arial" charset="0"/>
              </a:rPr>
              <a:t>Eminim</a:t>
            </a:r>
            <a:r>
              <a:rPr lang="de-DE" b="1" dirty="0">
                <a:cs typeface="Arial" charset="0"/>
              </a:rPr>
              <a:t> </a:t>
            </a:r>
            <a:r>
              <a:rPr lang="de-DE" b="1" dirty="0" err="1">
                <a:cs typeface="Arial" charset="0"/>
              </a:rPr>
              <a:t>ki</a:t>
            </a:r>
            <a:r>
              <a:rPr lang="de-DE" b="1" dirty="0">
                <a:cs typeface="Arial" charset="0"/>
              </a:rPr>
              <a:t> </a:t>
            </a:r>
            <a:r>
              <a:rPr lang="de-DE" b="1" dirty="0" err="1">
                <a:cs typeface="Arial" charset="0"/>
              </a:rPr>
              <a:t>bu</a:t>
            </a:r>
            <a:r>
              <a:rPr lang="de-DE" b="1" dirty="0">
                <a:cs typeface="Arial" charset="0"/>
              </a:rPr>
              <a:t> </a:t>
            </a:r>
            <a:r>
              <a:rPr lang="de-DE" b="1" dirty="0" err="1">
                <a:cs typeface="Arial" charset="0"/>
              </a:rPr>
              <a:t>biçimde</a:t>
            </a:r>
            <a:r>
              <a:rPr lang="de-DE" b="1" dirty="0">
                <a:cs typeface="Arial" charset="0"/>
              </a:rPr>
              <a:t> </a:t>
            </a:r>
            <a:r>
              <a:rPr lang="de-DE" b="1" dirty="0" err="1">
                <a:cs typeface="Arial" charset="0"/>
              </a:rPr>
              <a:t>çalışmayı</a:t>
            </a:r>
            <a:r>
              <a:rPr lang="de-DE" b="1" dirty="0">
                <a:cs typeface="Arial" charset="0"/>
              </a:rPr>
              <a:t> </a:t>
            </a:r>
            <a:r>
              <a:rPr lang="de-DE" b="1" dirty="0" err="1">
                <a:cs typeface="Arial" charset="0"/>
              </a:rPr>
              <a:t>sürdürürsen</a:t>
            </a:r>
            <a:r>
              <a:rPr lang="de-DE" b="1" dirty="0">
                <a:cs typeface="Arial" charset="0"/>
              </a:rPr>
              <a:t> </a:t>
            </a:r>
            <a:r>
              <a:rPr lang="de-DE" b="1" dirty="0" err="1">
                <a:cs typeface="Arial" charset="0"/>
              </a:rPr>
              <a:t>başarılı</a:t>
            </a:r>
            <a:r>
              <a:rPr lang="de-DE" b="1" dirty="0">
                <a:cs typeface="Arial" charset="0"/>
              </a:rPr>
              <a:t> </a:t>
            </a:r>
            <a:r>
              <a:rPr lang="de-DE" b="1" dirty="0" err="1">
                <a:cs typeface="Arial" charset="0"/>
              </a:rPr>
              <a:t>olacaksın</a:t>
            </a:r>
            <a:r>
              <a:rPr lang="de-DE" b="1" dirty="0" smtClean="0">
                <a:cs typeface="Arial" charset="0"/>
              </a:rPr>
              <a:t>.</a:t>
            </a:r>
            <a:endParaRPr lang="tr-TR" b="1" dirty="0" smtClean="0">
              <a:cs typeface="Arial" charset="0"/>
            </a:endParaRPr>
          </a:p>
          <a:p>
            <a:pPr algn="ctr">
              <a:lnSpc>
                <a:spcPct val="90000"/>
              </a:lnSpc>
            </a:pPr>
            <a:r>
              <a:rPr lang="tr-TR" b="1" dirty="0">
                <a:solidFill>
                  <a:srgbClr val="990099"/>
                </a:solidFill>
              </a:rPr>
              <a:t>T</a:t>
            </a:r>
            <a:r>
              <a:rPr lang="de-DE" b="1" dirty="0" err="1">
                <a:solidFill>
                  <a:srgbClr val="990099"/>
                </a:solidFill>
                <a:cs typeface="Arial" charset="0"/>
              </a:rPr>
              <a:t>eşvik</a:t>
            </a:r>
            <a:r>
              <a:rPr lang="de-DE" b="1" dirty="0">
                <a:solidFill>
                  <a:srgbClr val="990099"/>
                </a:solidFill>
                <a:cs typeface="Arial" charset="0"/>
              </a:rPr>
              <a:t> </a:t>
            </a:r>
            <a:r>
              <a:rPr lang="de-DE" b="1" dirty="0" err="1">
                <a:solidFill>
                  <a:srgbClr val="990099"/>
                </a:solidFill>
                <a:cs typeface="Arial" charset="0"/>
              </a:rPr>
              <a:t>sözlerin</a:t>
            </a:r>
            <a:r>
              <a:rPr lang="tr-TR" b="1" dirty="0">
                <a:solidFill>
                  <a:srgbClr val="990099"/>
                </a:solidFill>
              </a:rPr>
              <a:t>d</a:t>
            </a:r>
            <a:r>
              <a:rPr lang="de-DE" b="1" dirty="0">
                <a:solidFill>
                  <a:srgbClr val="990099"/>
                </a:solidFill>
                <a:cs typeface="Arial" charset="0"/>
              </a:rPr>
              <a:t>e ne </a:t>
            </a:r>
            <a:r>
              <a:rPr lang="de-DE" b="1" dirty="0" err="1">
                <a:solidFill>
                  <a:srgbClr val="990099"/>
                </a:solidFill>
                <a:cs typeface="Arial" charset="0"/>
              </a:rPr>
              <a:t>akıl</a:t>
            </a:r>
            <a:r>
              <a:rPr lang="de-DE" b="1" dirty="0">
                <a:solidFill>
                  <a:srgbClr val="990099"/>
                </a:solidFill>
                <a:cs typeface="Arial" charset="0"/>
              </a:rPr>
              <a:t> </a:t>
            </a:r>
            <a:r>
              <a:rPr lang="de-DE" b="1" dirty="0" err="1">
                <a:solidFill>
                  <a:srgbClr val="990099"/>
                </a:solidFill>
                <a:cs typeface="Arial" charset="0"/>
              </a:rPr>
              <a:t>verme</a:t>
            </a:r>
            <a:r>
              <a:rPr lang="de-DE" b="1" dirty="0">
                <a:solidFill>
                  <a:srgbClr val="990099"/>
                </a:solidFill>
                <a:cs typeface="Arial" charset="0"/>
              </a:rPr>
              <a:t> ne de </a:t>
            </a:r>
            <a:r>
              <a:rPr lang="de-DE" b="1" dirty="0" err="1">
                <a:solidFill>
                  <a:srgbClr val="990099"/>
                </a:solidFill>
                <a:cs typeface="Arial" charset="0"/>
              </a:rPr>
              <a:t>ödül</a:t>
            </a:r>
            <a:r>
              <a:rPr lang="de-DE" b="1" dirty="0">
                <a:solidFill>
                  <a:srgbClr val="990099"/>
                </a:solidFill>
                <a:cs typeface="Arial" charset="0"/>
              </a:rPr>
              <a:t> </a:t>
            </a:r>
            <a:r>
              <a:rPr lang="de-DE" b="1" dirty="0" err="1">
                <a:solidFill>
                  <a:srgbClr val="990099"/>
                </a:solidFill>
                <a:cs typeface="Arial" charset="0"/>
              </a:rPr>
              <a:t>var</a:t>
            </a:r>
            <a:r>
              <a:rPr lang="de-DE" b="1" dirty="0">
                <a:solidFill>
                  <a:srgbClr val="990099"/>
                </a:solidFill>
                <a:cs typeface="Arial" charset="0"/>
              </a:rPr>
              <a:t>. </a:t>
            </a:r>
            <a:r>
              <a:rPr lang="de-DE" b="1" dirty="0" err="1">
                <a:solidFill>
                  <a:srgbClr val="990099"/>
                </a:solidFill>
                <a:cs typeface="Arial" charset="0"/>
              </a:rPr>
              <a:t>Sadece</a:t>
            </a:r>
            <a:r>
              <a:rPr lang="de-DE" b="1" dirty="0">
                <a:solidFill>
                  <a:srgbClr val="990099"/>
                </a:solidFill>
                <a:cs typeface="Arial" charset="0"/>
              </a:rPr>
              <a:t> </a:t>
            </a:r>
            <a:r>
              <a:rPr lang="de-DE" b="1" dirty="0" err="1">
                <a:solidFill>
                  <a:srgbClr val="990099"/>
                </a:solidFill>
                <a:cs typeface="Arial" charset="0"/>
              </a:rPr>
              <a:t>çabanın</a:t>
            </a:r>
            <a:r>
              <a:rPr lang="de-DE" b="1" dirty="0">
                <a:solidFill>
                  <a:srgbClr val="990099"/>
                </a:solidFill>
                <a:cs typeface="Arial" charset="0"/>
              </a:rPr>
              <a:t> </a:t>
            </a:r>
            <a:r>
              <a:rPr lang="de-DE" b="1" dirty="0" err="1">
                <a:solidFill>
                  <a:srgbClr val="990099"/>
                </a:solidFill>
                <a:cs typeface="Arial" charset="0"/>
              </a:rPr>
              <a:t>fark</a:t>
            </a:r>
            <a:r>
              <a:rPr lang="de-DE" b="1" dirty="0">
                <a:solidFill>
                  <a:srgbClr val="990099"/>
                </a:solidFill>
                <a:cs typeface="Arial" charset="0"/>
              </a:rPr>
              <a:t> </a:t>
            </a:r>
            <a:r>
              <a:rPr lang="de-DE" b="1" dirty="0" err="1">
                <a:solidFill>
                  <a:srgbClr val="990099"/>
                </a:solidFill>
                <a:cs typeface="Arial" charset="0"/>
              </a:rPr>
              <a:t>edilmesi</a:t>
            </a:r>
            <a:r>
              <a:rPr lang="de-DE" b="1" dirty="0">
                <a:solidFill>
                  <a:srgbClr val="990099"/>
                </a:solidFill>
                <a:cs typeface="Arial" charset="0"/>
              </a:rPr>
              <a:t>, </a:t>
            </a:r>
            <a:r>
              <a:rPr lang="de-DE" b="1" dirty="0" err="1">
                <a:solidFill>
                  <a:srgbClr val="990099"/>
                </a:solidFill>
                <a:cs typeface="Arial" charset="0"/>
              </a:rPr>
              <a:t>çocuğun</a:t>
            </a:r>
            <a:r>
              <a:rPr lang="de-DE" b="1" dirty="0">
                <a:solidFill>
                  <a:srgbClr val="990099"/>
                </a:solidFill>
                <a:cs typeface="Arial" charset="0"/>
              </a:rPr>
              <a:t> </a:t>
            </a:r>
            <a:r>
              <a:rPr lang="de-DE" b="1" dirty="0" err="1">
                <a:solidFill>
                  <a:srgbClr val="990099"/>
                </a:solidFill>
                <a:cs typeface="Arial" charset="0"/>
              </a:rPr>
              <a:t>yaptığı</a:t>
            </a:r>
            <a:r>
              <a:rPr lang="de-DE" b="1" dirty="0">
                <a:solidFill>
                  <a:srgbClr val="990099"/>
                </a:solidFill>
                <a:cs typeface="Arial" charset="0"/>
              </a:rPr>
              <a:t> </a:t>
            </a:r>
            <a:r>
              <a:rPr lang="de-DE" b="1" dirty="0" err="1">
                <a:solidFill>
                  <a:srgbClr val="990099"/>
                </a:solidFill>
                <a:cs typeface="Arial" charset="0"/>
              </a:rPr>
              <a:t>işe</a:t>
            </a:r>
            <a:r>
              <a:rPr lang="de-DE" b="1" dirty="0">
                <a:solidFill>
                  <a:srgbClr val="990099"/>
                </a:solidFill>
                <a:cs typeface="Arial" charset="0"/>
              </a:rPr>
              <a:t> </a:t>
            </a:r>
            <a:r>
              <a:rPr lang="de-DE" b="1" dirty="0" err="1">
                <a:solidFill>
                  <a:srgbClr val="990099"/>
                </a:solidFill>
                <a:cs typeface="Arial" charset="0"/>
              </a:rPr>
              <a:t>güven</a:t>
            </a:r>
            <a:r>
              <a:rPr lang="de-DE" b="1" dirty="0">
                <a:solidFill>
                  <a:srgbClr val="990099"/>
                </a:solidFill>
                <a:cs typeface="Arial" charset="0"/>
              </a:rPr>
              <a:t> </a:t>
            </a:r>
            <a:r>
              <a:rPr lang="de-DE" b="1" dirty="0" err="1">
                <a:solidFill>
                  <a:srgbClr val="990099"/>
                </a:solidFill>
                <a:cs typeface="Arial" charset="0"/>
              </a:rPr>
              <a:t>duyması</a:t>
            </a:r>
            <a:r>
              <a:rPr lang="de-DE" b="1" dirty="0">
                <a:solidFill>
                  <a:srgbClr val="990099"/>
                </a:solidFill>
                <a:cs typeface="Arial" charset="0"/>
              </a:rPr>
              <a:t> </a:t>
            </a:r>
            <a:r>
              <a:rPr lang="de-DE" b="1" dirty="0" err="1">
                <a:solidFill>
                  <a:srgbClr val="990099"/>
                </a:solidFill>
                <a:cs typeface="Arial" charset="0"/>
              </a:rPr>
              <a:t>ve</a:t>
            </a:r>
            <a:r>
              <a:rPr lang="de-DE" b="1" dirty="0">
                <a:solidFill>
                  <a:srgbClr val="990099"/>
                </a:solidFill>
                <a:cs typeface="Arial" charset="0"/>
              </a:rPr>
              <a:t> </a:t>
            </a:r>
            <a:r>
              <a:rPr lang="de-DE" b="1" dirty="0" err="1">
                <a:solidFill>
                  <a:srgbClr val="990099"/>
                </a:solidFill>
                <a:cs typeface="Arial" charset="0"/>
              </a:rPr>
              <a:t>takdir</a:t>
            </a:r>
            <a:r>
              <a:rPr lang="de-DE" b="1" dirty="0">
                <a:solidFill>
                  <a:srgbClr val="990099"/>
                </a:solidFill>
                <a:cs typeface="Arial" charset="0"/>
              </a:rPr>
              <a:t> </a:t>
            </a:r>
            <a:r>
              <a:rPr lang="de-DE" b="1" dirty="0" err="1">
                <a:solidFill>
                  <a:srgbClr val="990099"/>
                </a:solidFill>
                <a:cs typeface="Arial" charset="0"/>
              </a:rPr>
              <a:t>edilme</a:t>
            </a:r>
            <a:r>
              <a:rPr lang="de-DE" b="1" dirty="0">
                <a:solidFill>
                  <a:srgbClr val="990099"/>
                </a:solidFill>
                <a:cs typeface="Arial" charset="0"/>
              </a:rPr>
              <a:t> </a:t>
            </a:r>
            <a:r>
              <a:rPr lang="de-DE" b="1" dirty="0" err="1">
                <a:solidFill>
                  <a:srgbClr val="990099"/>
                </a:solidFill>
                <a:cs typeface="Arial" charset="0"/>
              </a:rPr>
              <a:t>var</a:t>
            </a:r>
            <a:r>
              <a:rPr lang="de-DE" b="1" dirty="0">
                <a:solidFill>
                  <a:srgbClr val="990099"/>
                </a:solidFill>
                <a:cs typeface="Arial" charset="0"/>
              </a:rPr>
              <a:t>. </a:t>
            </a:r>
            <a:endParaRPr lang="tr-TR" b="1" dirty="0">
              <a:solidFill>
                <a:srgbClr val="990099"/>
              </a:solidFill>
            </a:endParaRPr>
          </a:p>
          <a:p>
            <a:pPr>
              <a:lnSpc>
                <a:spcPct val="90000"/>
              </a:lnSpc>
            </a:pPr>
            <a:endParaRPr lang="tr-TR" b="1" dirty="0" smtClean="0">
              <a:cs typeface="Arial" charset="0"/>
            </a:endParaRPr>
          </a:p>
          <a:p>
            <a:pPr>
              <a:lnSpc>
                <a:spcPct val="90000"/>
              </a:lnSpc>
            </a:pPr>
            <a:endParaRPr lang="tr-TR" b="1" dirty="0"/>
          </a:p>
          <a:p>
            <a:endParaRPr lang="tr-TR" dirty="0"/>
          </a:p>
        </p:txBody>
      </p:sp>
      <p:sp>
        <p:nvSpPr>
          <p:cNvPr id="4" name="Başlık 3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80120"/>
          </a:xfrm>
        </p:spPr>
        <p:txBody>
          <a:bodyPr>
            <a:normAutofit fontScale="90000"/>
          </a:bodyPr>
          <a:lstStyle/>
          <a:p>
            <a:r>
              <a:rPr lang="tr-TR" sz="6600" b="1" dirty="0" smtClean="0">
                <a:solidFill>
                  <a:schemeClr val="accent1"/>
                </a:solidFill>
              </a:rPr>
              <a:t>TEŞVİK SÖZLERİ </a:t>
            </a:r>
            <a:endParaRPr lang="tr-TR" sz="66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555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accent1"/>
                </a:solidFill>
                <a:latin typeface="Arial Black" pitchFamily="34" charset="0"/>
              </a:rPr>
              <a:t>SONUÇ OLARAK:</a:t>
            </a:r>
            <a:endParaRPr lang="tr-TR" dirty="0">
              <a:solidFill>
                <a:schemeClr val="accent1"/>
              </a:solidFill>
              <a:latin typeface="Arial Black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1600200"/>
            <a:ext cx="8964488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b="1" dirty="0">
                <a:latin typeface="Arial Black" pitchFamily="34" charset="0"/>
              </a:rPr>
              <a:t>Gençlerin dürüst çabalarını ödüllendirelim.</a:t>
            </a:r>
          </a:p>
          <a:p>
            <a:pPr marL="0" indent="0" algn="ctr">
              <a:buNone/>
            </a:pPr>
            <a:r>
              <a:rPr lang="tr-TR" b="1" dirty="0">
                <a:solidFill>
                  <a:schemeClr val="accent6"/>
                </a:solidFill>
                <a:latin typeface="Arial Black" pitchFamily="34" charset="0"/>
              </a:rPr>
              <a:t>Çocuklarımıza verebileceğiniz en büyük armağan Sağlam bir kişiliktir.</a:t>
            </a:r>
          </a:p>
          <a:p>
            <a:pPr marL="0" indent="0" algn="ctr">
              <a:buNone/>
            </a:pPr>
            <a:r>
              <a:rPr lang="tr-TR" b="1" dirty="0">
                <a:latin typeface="Arial Black" pitchFamily="34" charset="0"/>
              </a:rPr>
              <a:t>Unutmayalım, ergenin bireysel bütünlüğüne saygı duymalıyız.</a:t>
            </a:r>
          </a:p>
          <a:p>
            <a:pPr marL="0" indent="0" algn="ctr">
              <a:buNone/>
            </a:pPr>
            <a:r>
              <a:rPr lang="tr-TR" b="1" dirty="0">
                <a:solidFill>
                  <a:schemeClr val="accent6"/>
                </a:solidFill>
                <a:latin typeface="Arial Black" pitchFamily="34" charset="0"/>
              </a:rPr>
              <a:t>Ergen her zaman hayata bizim açımızdan bakmak zorunda </a:t>
            </a:r>
            <a:r>
              <a:rPr lang="tr-TR" b="1" dirty="0" smtClean="0">
                <a:solidFill>
                  <a:schemeClr val="accent6"/>
                </a:solidFill>
                <a:latin typeface="Arial Black" pitchFamily="34" charset="0"/>
              </a:rPr>
              <a:t>değildir.</a:t>
            </a:r>
            <a:endParaRPr lang="tr-TR" b="1" dirty="0">
              <a:solidFill>
                <a:schemeClr val="accent6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6747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331640" y="1268760"/>
            <a:ext cx="662473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b="1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BİZİ DİNLEDİĞİNİZ </a:t>
            </a:r>
            <a:r>
              <a:rPr lang="tr-TR" sz="4400" b="1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İÇİN TEŞEKKÜR EDERİZ</a:t>
            </a:r>
            <a:r>
              <a:rPr lang="tr-TR" sz="4400" b="1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..</a:t>
            </a:r>
            <a:endParaRPr lang="tr-TR" sz="4400" b="1" dirty="0">
              <a:solidFill>
                <a:schemeClr val="accent6">
                  <a:lumMod val="75000"/>
                </a:schemeClr>
              </a:solidFill>
              <a:latin typeface="Arial Black" pitchFamily="34" charset="0"/>
            </a:endParaRPr>
          </a:p>
          <a:p>
            <a:endParaRPr lang="tr-TR" dirty="0"/>
          </a:p>
        </p:txBody>
      </p:sp>
      <p:sp>
        <p:nvSpPr>
          <p:cNvPr id="6" name="Metin kutusu 5"/>
          <p:cNvSpPr txBox="1"/>
          <p:nvPr/>
        </p:nvSpPr>
        <p:spPr>
          <a:xfrm>
            <a:off x="5148064" y="4437112"/>
            <a:ext cx="3528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chemeClr val="accent1"/>
                </a:solidFill>
                <a:latin typeface="Berlin Sans FB Demi" pitchFamily="34" charset="0"/>
              </a:rPr>
              <a:t>PSİKOLOJİK DANIŞMAN </a:t>
            </a:r>
          </a:p>
          <a:p>
            <a:r>
              <a:rPr lang="tr-TR" sz="2400" b="1" dirty="0" smtClean="0">
                <a:solidFill>
                  <a:schemeClr val="accent1"/>
                </a:solidFill>
                <a:latin typeface="Berlin Sans FB Demi" pitchFamily="34" charset="0"/>
              </a:rPr>
              <a:t>HÜLYA EMET</a:t>
            </a:r>
            <a:endParaRPr lang="tr-TR" sz="2400" b="1" dirty="0">
              <a:solidFill>
                <a:schemeClr val="accent1"/>
              </a:solidFill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973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76672"/>
            <a:ext cx="5760640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Metin kutusu 5"/>
          <p:cNvSpPr txBox="1"/>
          <p:nvPr/>
        </p:nvSpPr>
        <p:spPr>
          <a:xfrm>
            <a:off x="971600" y="4941168"/>
            <a:ext cx="70567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dirty="0" smtClean="0">
                <a:latin typeface="Arial Black" pitchFamily="34" charset="0"/>
              </a:rPr>
              <a:t>MALAZGİRT</a:t>
            </a:r>
          </a:p>
          <a:p>
            <a:pPr algn="ctr"/>
            <a:r>
              <a:rPr lang="tr-TR" sz="3200" dirty="0" smtClean="0">
                <a:latin typeface="Arial Black" pitchFamily="34" charset="0"/>
              </a:rPr>
              <a:t>REHBERLİK VE ARAŞTIRMA MERKEZİ</a:t>
            </a:r>
            <a:endParaRPr lang="tr-TR" sz="32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5685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9512" y="404665"/>
            <a:ext cx="8229600" cy="3240360"/>
          </a:xfrm>
        </p:spPr>
        <p:txBody>
          <a:bodyPr/>
          <a:lstStyle/>
          <a:p>
            <a:pPr algn="ctr"/>
            <a:r>
              <a:rPr lang="tr-TR" b="1" i="1" dirty="0">
                <a:solidFill>
                  <a:schemeClr val="accent6">
                    <a:lumMod val="75000"/>
                  </a:schemeClr>
                </a:solidFill>
              </a:rPr>
              <a:t>1) KORUYUCU AİLE MODELİ</a:t>
            </a:r>
          </a:p>
          <a:p>
            <a:pPr marL="0" indent="0" algn="ctr">
              <a:buNone/>
            </a:pPr>
            <a:r>
              <a:rPr lang="tr-TR" dirty="0"/>
              <a:t>Bu tarz tutumu benimseyen anne-baba sürekli çocuğa müdahale eder. Aşırı koruyucu ve verici davranışlar söz konusudur. Çocuğa bir bebek gibi davranılır. </a:t>
            </a:r>
          </a:p>
          <a:p>
            <a:pPr marL="0" indent="0" algn="ctr">
              <a:buNone/>
            </a:pPr>
            <a:endParaRPr lang="tr-TR" b="1" dirty="0">
              <a:solidFill>
                <a:srgbClr val="FF0000"/>
              </a:solidFill>
            </a:endParaRPr>
          </a:p>
          <a:p>
            <a:pPr algn="ctr"/>
            <a:endParaRPr lang="tr-TR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63694"/>
            <a:ext cx="9144000" cy="3573016"/>
          </a:xfrm>
          <a:prstGeom prst="rect">
            <a:avLst/>
          </a:prstGeom>
        </p:spPr>
      </p:pic>
      <p:sp>
        <p:nvSpPr>
          <p:cNvPr id="4" name="Metin kutusu 3"/>
          <p:cNvSpPr txBox="1"/>
          <p:nvPr/>
        </p:nvSpPr>
        <p:spPr>
          <a:xfrm>
            <a:off x="755576" y="3068960"/>
            <a:ext cx="626469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>
                <a:solidFill>
                  <a:srgbClr val="FF0000"/>
                </a:solidFill>
              </a:rPr>
              <a:t>’</a:t>
            </a:r>
            <a:r>
              <a:rPr lang="tr-TR" sz="3200" b="1" dirty="0">
                <a:solidFill>
                  <a:srgbClr val="FF0000"/>
                </a:solidFill>
              </a:rPr>
              <a:t>’Hiçbir iş yaptırmıyorum</a:t>
            </a:r>
            <a:r>
              <a:rPr lang="tr-TR" sz="3200" b="1" dirty="0" smtClean="0">
                <a:solidFill>
                  <a:srgbClr val="FF0000"/>
                </a:solidFill>
              </a:rPr>
              <a:t>, hiçbir </a:t>
            </a:r>
            <a:r>
              <a:rPr lang="tr-TR" sz="3200" b="1" dirty="0">
                <a:solidFill>
                  <a:srgbClr val="FF0000"/>
                </a:solidFill>
              </a:rPr>
              <a:t>şeyini eksik </a:t>
            </a:r>
            <a:r>
              <a:rPr lang="tr-TR" sz="3200" b="1" dirty="0" err="1">
                <a:solidFill>
                  <a:srgbClr val="FF0000"/>
                </a:solidFill>
              </a:rPr>
              <a:t>etmiyorum,yemeğini</a:t>
            </a:r>
            <a:r>
              <a:rPr lang="tr-TR" sz="3200" b="1" dirty="0">
                <a:solidFill>
                  <a:srgbClr val="FF0000"/>
                </a:solidFill>
              </a:rPr>
              <a:t> bile ayağına götürüyorum.’’</a:t>
            </a:r>
          </a:p>
          <a:p>
            <a:pPr algn="ctr"/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3704221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7504" y="44624"/>
            <a:ext cx="8208912" cy="4896544"/>
          </a:xfrm>
        </p:spPr>
        <p:txBody>
          <a:bodyPr/>
          <a:lstStyle/>
          <a:p>
            <a:pPr algn="ctr"/>
            <a:r>
              <a:rPr lang="tr-TR" b="1" i="1" dirty="0" smtClean="0">
                <a:solidFill>
                  <a:schemeClr val="accent6">
                    <a:lumMod val="75000"/>
                  </a:schemeClr>
                </a:solidFill>
              </a:rPr>
              <a:t>AŞIRI SORUMLULUK YÜKLEYEN EBEVEYNLER</a:t>
            </a:r>
          </a:p>
          <a:p>
            <a:pPr algn="ctr"/>
            <a:r>
              <a:rPr lang="tr-TR" b="1" dirty="0" smtClean="0"/>
              <a:t>Çocuğuna kaldıramayacağı derecede sorumluluk yükleyen onu okul sonrası evde birçok işten sorumlu tutan anne baba tutumlarıdır.</a:t>
            </a:r>
          </a:p>
          <a:p>
            <a:pPr algn="ctr"/>
            <a:r>
              <a:rPr lang="tr-TR" b="1" dirty="0" smtClean="0">
                <a:solidFill>
                  <a:srgbClr val="FF0000"/>
                </a:solidFill>
              </a:rPr>
              <a:t>‘’Kardeşinin bakımından misafir ağırlamaktan ,babaya iş yerinde yardımcı olma gibi</a:t>
            </a:r>
            <a:r>
              <a:rPr lang="tr-TR" b="1" dirty="0" smtClean="0"/>
              <a:t>’’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4149080"/>
            <a:ext cx="3819897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754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39552" y="404665"/>
            <a:ext cx="8229600" cy="3240360"/>
          </a:xfrm>
        </p:spPr>
        <p:txBody>
          <a:bodyPr/>
          <a:lstStyle/>
          <a:p>
            <a:pPr algn="ctr"/>
            <a:r>
              <a:rPr lang="tr-TR" b="1" i="1" dirty="0" smtClean="0">
                <a:solidFill>
                  <a:schemeClr val="accent6">
                    <a:lumMod val="75000"/>
                  </a:schemeClr>
                </a:solidFill>
              </a:rPr>
              <a:t>SORGULAYAN VE YARGILAYAN AİLE MODELİ</a:t>
            </a:r>
          </a:p>
          <a:p>
            <a:pPr algn="ctr"/>
            <a:r>
              <a:rPr lang="tr-TR" b="1" dirty="0" smtClean="0"/>
              <a:t>Çocuğun her davranışını yargılar ve sorgular.</a:t>
            </a:r>
          </a:p>
          <a:p>
            <a:pPr algn="ctr"/>
            <a:r>
              <a:rPr lang="tr-TR" b="1" dirty="0" smtClean="0">
                <a:solidFill>
                  <a:srgbClr val="FF0000"/>
                </a:solidFill>
              </a:rPr>
              <a:t>‘’Kaç netin </a:t>
            </a:r>
            <a:r>
              <a:rPr lang="tr-TR" b="1" dirty="0" err="1" smtClean="0">
                <a:solidFill>
                  <a:srgbClr val="FF0000"/>
                </a:solidFill>
              </a:rPr>
              <a:t>var,Kaç</a:t>
            </a:r>
            <a:r>
              <a:rPr lang="tr-TR" b="1" dirty="0" smtClean="0">
                <a:solidFill>
                  <a:srgbClr val="FF0000"/>
                </a:solidFill>
              </a:rPr>
              <a:t> puan aldın, Arkadaşın kaç </a:t>
            </a:r>
            <a:r>
              <a:rPr lang="tr-TR" b="1" dirty="0" err="1" smtClean="0">
                <a:solidFill>
                  <a:srgbClr val="FF0000"/>
                </a:solidFill>
              </a:rPr>
              <a:t>almış,Sen</a:t>
            </a:r>
            <a:r>
              <a:rPr lang="tr-TR" b="1" dirty="0" smtClean="0">
                <a:solidFill>
                  <a:srgbClr val="FF0000"/>
                </a:solidFill>
              </a:rPr>
              <a:t> kaçıncısın sınıfta?’’</a:t>
            </a:r>
            <a:endParaRPr lang="tr-TR" b="1" dirty="0">
              <a:solidFill>
                <a:srgbClr val="FF0000"/>
              </a:solidFill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140968"/>
            <a:ext cx="7632848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31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-12350" y="156889"/>
            <a:ext cx="8928992" cy="4896544"/>
          </a:xfrm>
        </p:spPr>
        <p:txBody>
          <a:bodyPr/>
          <a:lstStyle/>
          <a:p>
            <a:pPr algn="ctr"/>
            <a:r>
              <a:rPr lang="tr-TR" b="1" i="1" dirty="0" smtClean="0">
                <a:solidFill>
                  <a:schemeClr val="accent6">
                    <a:lumMod val="75000"/>
                  </a:schemeClr>
                </a:solidFill>
              </a:rPr>
              <a:t>MÜDAHALECİ AİLE MODELİ </a:t>
            </a:r>
          </a:p>
          <a:p>
            <a:pPr algn="ctr"/>
            <a:r>
              <a:rPr lang="tr-TR" b="1" dirty="0" smtClean="0"/>
              <a:t>Çocuğun tüm yaşamını planlayan ve belirleyen aile modelidir. </a:t>
            </a:r>
          </a:p>
          <a:p>
            <a:pPr algn="ctr"/>
            <a:r>
              <a:rPr lang="tr-TR" b="1" dirty="0" smtClean="0"/>
              <a:t>Çocuğunu ders çalışma programı hazırlayan sürekli ders çalış diyen, hangi bölümü mesleği seçeceğine karar veren aile modelleridir.</a:t>
            </a:r>
            <a:endParaRPr lang="tr-TR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429000"/>
            <a:ext cx="7848872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93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01248" y="260649"/>
            <a:ext cx="8229600" cy="864096"/>
          </a:xfrm>
        </p:spPr>
        <p:txBody>
          <a:bodyPr/>
          <a:lstStyle/>
          <a:p>
            <a:pPr algn="ctr"/>
            <a:r>
              <a:rPr lang="tr-TR" b="1" i="1" dirty="0">
                <a:solidFill>
                  <a:schemeClr val="accent6">
                    <a:lumMod val="75000"/>
                  </a:schemeClr>
                </a:solidFill>
              </a:rPr>
              <a:t>Mükemmeliyetçi Anne-Baba </a:t>
            </a:r>
            <a:r>
              <a:rPr lang="tr-TR" b="1" i="1" dirty="0" smtClean="0">
                <a:solidFill>
                  <a:schemeClr val="accent6">
                    <a:lumMod val="75000"/>
                  </a:schemeClr>
                </a:solidFill>
              </a:rPr>
              <a:t>Tutumu</a:t>
            </a:r>
            <a:endParaRPr lang="tr-TR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6992"/>
            <a:ext cx="9144000" cy="3456384"/>
          </a:xfrm>
          <a:prstGeom prst="rect">
            <a:avLst/>
          </a:prstGeom>
        </p:spPr>
      </p:pic>
      <p:sp>
        <p:nvSpPr>
          <p:cNvPr id="5" name="Yatay Kaydırma 4"/>
          <p:cNvSpPr/>
          <p:nvPr/>
        </p:nvSpPr>
        <p:spPr>
          <a:xfrm>
            <a:off x="971600" y="491241"/>
            <a:ext cx="7488832" cy="3209533"/>
          </a:xfrm>
          <a:prstGeom prst="horizontalScrol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Metin kutusu 5"/>
          <p:cNvSpPr txBox="1"/>
          <p:nvPr/>
        </p:nvSpPr>
        <p:spPr>
          <a:xfrm>
            <a:off x="1763688" y="988011"/>
            <a:ext cx="619268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/>
              <a:t>Mükemmeliyetçi tutumda anne baba her şeyin en iyisini çocuğundan bekler. Kendi gerçekleştiremediği yaşantıları çocuğunun gerçekleştirmesini ister ve çocuk olduğu gibi kabul edilmez.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85399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i="1" dirty="0" smtClean="0">
                <a:solidFill>
                  <a:schemeClr val="accent6">
                    <a:lumMod val="75000"/>
                  </a:schemeClr>
                </a:solidFill>
              </a:rPr>
              <a:t>SINIRSIZ  ÖZGÜRLÜKÇÜ ANNE-BABA TUTUMU</a:t>
            </a:r>
            <a:endParaRPr lang="tr-TR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016016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89808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2051</TotalTime>
  <Words>1067</Words>
  <Application>Microsoft Office PowerPoint</Application>
  <PresentationFormat>Ekran Gösterisi (4:3)</PresentationFormat>
  <Paragraphs>112</Paragraphs>
  <Slides>38</Slides>
  <Notes>1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12</vt:i4>
      </vt:variant>
      <vt:variant>
        <vt:lpstr>Tema</vt:lpstr>
      </vt:variant>
      <vt:variant>
        <vt:i4>1</vt:i4>
      </vt:variant>
      <vt:variant>
        <vt:lpstr>Eklenmiş OLE Hizmet Programları</vt:lpstr>
      </vt:variant>
      <vt:variant>
        <vt:i4>1</vt:i4>
      </vt:variant>
      <vt:variant>
        <vt:lpstr>Slayt Başlıkları</vt:lpstr>
      </vt:variant>
      <vt:variant>
        <vt:i4>38</vt:i4>
      </vt:variant>
    </vt:vector>
  </HeadingPairs>
  <TitlesOfParts>
    <vt:vector size="52" baseType="lpstr">
      <vt:lpstr>Arial</vt:lpstr>
      <vt:lpstr>Arial Black</vt:lpstr>
      <vt:lpstr>Baskerville Old Face</vt:lpstr>
      <vt:lpstr>Bauhaus 93</vt:lpstr>
      <vt:lpstr>Bell MT</vt:lpstr>
      <vt:lpstr>Berlin Sans FB</vt:lpstr>
      <vt:lpstr>Berlin Sans FB Demi</vt:lpstr>
      <vt:lpstr>Bodoni MT</vt:lpstr>
      <vt:lpstr>Britannic Bold</vt:lpstr>
      <vt:lpstr>Calibri</vt:lpstr>
      <vt:lpstr>Meiryo</vt:lpstr>
      <vt:lpstr>Times New Roman</vt:lpstr>
      <vt:lpstr>Ofis Teması</vt:lpstr>
      <vt:lpstr>Clip</vt:lpstr>
      <vt:lpstr>MALAZGİRT REHBERLİK VE ARAŞTIRMA MERKEZİ                        SINAV SÜRECİNDE                EBEVEYN YOL HARİTASI</vt:lpstr>
      <vt:lpstr>NELERDEN BAHSEDECEĞİZ?</vt:lpstr>
      <vt:lpstr>SINAV HAZIRLIK SÜRECİNDE OLUMSUZ   EBEVEYN TUTUMLARI</vt:lpstr>
      <vt:lpstr>PowerPoint Sunusu</vt:lpstr>
      <vt:lpstr>PowerPoint Sunusu</vt:lpstr>
      <vt:lpstr>PowerPoint Sunusu</vt:lpstr>
      <vt:lpstr>PowerPoint Sunusu</vt:lpstr>
      <vt:lpstr>PowerPoint Sunusu</vt:lpstr>
      <vt:lpstr>SINIRSIZ  ÖZGÜRLÜKÇÜ ANNE-BABA TUTUMU</vt:lpstr>
      <vt:lpstr>TUTARSIZ ANNE-BABA TUTUMU</vt:lpstr>
      <vt:lpstr>SINAVA HAZIRLANAN ÖĞRENCİ PSİKOLOJİSİ</vt:lpstr>
      <vt:lpstr>PowerPoint Sunusu</vt:lpstr>
      <vt:lpstr>PowerPoint Sunusu</vt:lpstr>
      <vt:lpstr>PowerPoint Sunusu</vt:lpstr>
      <vt:lpstr>SINAV HAZIRLIK SÜRECİNDE YAŞANAN SORUNLARI</vt:lpstr>
      <vt:lpstr>PowerPoint Sunusu</vt:lpstr>
      <vt:lpstr>PowerPoint Sunusu</vt:lpstr>
      <vt:lpstr>EBEVEYN OLARAK  NE YAPMALIYIZ?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BULUNDUĞUM YER...</vt:lpstr>
      <vt:lpstr>TEŞVİK SÖZLERİ </vt:lpstr>
      <vt:lpstr>SONUÇ OLARAK: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MALAZGİRT REHBERLİK VE ARAŞTIRMA MERKEZİ                        SINAV SÜRECİNDE                EBEVEYN YOL HARİTASI</dc:title>
  <dc:creator>RAM-11</dc:creator>
  <cp:lastModifiedBy>MSI</cp:lastModifiedBy>
  <cp:revision>54</cp:revision>
  <dcterms:created xsi:type="dcterms:W3CDTF">2020-11-30T12:34:39Z</dcterms:created>
  <dcterms:modified xsi:type="dcterms:W3CDTF">2021-03-16T07:26:21Z</dcterms:modified>
</cp:coreProperties>
</file>